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8"/>
  </p:notesMasterIdLst>
  <p:sldIdLst>
    <p:sldId id="306" r:id="rId3"/>
    <p:sldId id="273" r:id="rId4"/>
    <p:sldId id="278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33" r:id="rId16"/>
    <p:sldId id="324" r:id="rId17"/>
    <p:sldId id="325" r:id="rId18"/>
    <p:sldId id="326" r:id="rId19"/>
    <p:sldId id="327" r:id="rId20"/>
    <p:sldId id="328" r:id="rId21"/>
    <p:sldId id="334" r:id="rId22"/>
    <p:sldId id="335" r:id="rId23"/>
    <p:sldId id="330" r:id="rId24"/>
    <p:sldId id="331" r:id="rId25"/>
    <p:sldId id="332" r:id="rId26"/>
    <p:sldId id="269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ore Sans C 45 Regular" panose="020B0603030302020204" pitchFamily="34" charset="0"/>
      <p:regular r:id="rId34"/>
      <p:italic r:id="rId35"/>
    </p:embeddedFont>
    <p:embeddedFont>
      <p:font typeface="Core Sans C 65 Bold" panose="020B0603030302020204" pitchFamily="34" charset="0"/>
      <p:bold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CB4F1"/>
    <a:srgbClr val="BAA700"/>
    <a:srgbClr val="23784B"/>
    <a:srgbClr val="FF0000"/>
    <a:srgbClr val="8ADDB1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628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2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26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1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43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8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138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f017371a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f017371a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738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332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66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693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966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992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172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f017371a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f017371a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40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08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307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8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9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000">
                <a:solidFill>
                  <a:srgbClr val="888888"/>
                </a:solidFill>
              </a:defRPr>
            </a:lvl1pPr>
            <a:lvl2pPr marL="457200" lvl="1" indent="-1143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900">
                <a:solidFill>
                  <a:srgbClr val="888888"/>
                </a:solidFill>
              </a:defRPr>
            </a:lvl2pPr>
            <a:lvl3pPr marL="685800" lvl="2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800">
                <a:solidFill>
                  <a:srgbClr val="888888"/>
                </a:solidFill>
              </a:defRPr>
            </a:lvl3pPr>
            <a:lvl4pPr marL="914400" lvl="3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4pPr>
            <a:lvl5pPr marL="1143000" lvl="4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5pPr>
            <a:lvl6pPr marL="1371600" lvl="5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6pPr>
            <a:lvl7pPr marL="1600200" lvl="6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7pPr>
            <a:lvl8pPr marL="1828800" lvl="7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8pPr>
            <a:lvl9pPr marL="2057400" lvl="8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5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20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400"/>
            </a:lvl1pPr>
            <a:lvl2pPr marL="457200" lvl="1" indent="-1905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00"/>
            </a:lvl2pPr>
            <a:lvl3pPr marL="685800" lvl="2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3pPr>
            <a:lvl4pPr marL="914400" lvl="3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900"/>
            </a:lvl4pPr>
            <a:lvl5pPr marL="1143000" lvl="4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900"/>
            </a:lvl5pPr>
            <a:lvl6pPr marL="1371600" lvl="5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6pPr>
            <a:lvl7pPr marL="1600200" lvl="6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7pPr>
            <a:lvl8pPr marL="1828800" lvl="7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8pPr>
            <a:lvl9pPr marL="2057400" lvl="8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20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400"/>
            </a:lvl1pPr>
            <a:lvl2pPr marL="457200" lvl="1" indent="-1905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00"/>
            </a:lvl2pPr>
            <a:lvl3pPr marL="685800" lvl="2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3pPr>
            <a:lvl4pPr marL="914400" lvl="3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900"/>
            </a:lvl4pPr>
            <a:lvl5pPr marL="1143000" lvl="4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900"/>
            </a:lvl5pPr>
            <a:lvl6pPr marL="1371600" lvl="5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6pPr>
            <a:lvl7pPr marL="1600200" lvl="6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7pPr>
            <a:lvl8pPr marL="1828800" lvl="7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8pPr>
            <a:lvl9pPr marL="2057400" lvl="8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88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 b="1"/>
            </a:lvl1pPr>
            <a:lvl2pPr marL="457200" lvl="1" indent="-114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 b="1"/>
            </a:lvl2pPr>
            <a:lvl3pPr marL="685800" lvl="2" indent="-1143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900" b="1"/>
            </a:lvl3pPr>
            <a:lvl4pPr marL="914400" lvl="3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4pPr>
            <a:lvl5pPr marL="1143000" lvl="4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5pPr>
            <a:lvl6pPr marL="1371600" lvl="5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6pPr>
            <a:lvl7pPr marL="1600200" lvl="6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7pPr>
            <a:lvl8pPr marL="1828800" lvl="7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8pPr>
            <a:lvl9pPr marL="2057400" lvl="8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905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1pPr>
            <a:lvl2pPr marL="457200" lvl="1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2pPr>
            <a:lvl3pPr marL="685800" lvl="2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3pPr>
            <a:lvl4pPr marL="914400" lvl="3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800"/>
            </a:lvl4pPr>
            <a:lvl5pPr marL="1143000" lvl="4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800"/>
            </a:lvl5pPr>
            <a:lvl6pPr marL="1371600" lvl="5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6pPr>
            <a:lvl7pPr marL="1600200" lvl="6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7pPr>
            <a:lvl8pPr marL="1828800" lvl="7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8pPr>
            <a:lvl9pPr marL="2057400" lvl="8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 b="1"/>
            </a:lvl1pPr>
            <a:lvl2pPr marL="457200" lvl="1" indent="-114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 b="1"/>
            </a:lvl2pPr>
            <a:lvl3pPr marL="685800" lvl="2" indent="-1143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900" b="1"/>
            </a:lvl3pPr>
            <a:lvl4pPr marL="914400" lvl="3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4pPr>
            <a:lvl5pPr marL="1143000" lvl="4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5pPr>
            <a:lvl6pPr marL="1371600" lvl="5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6pPr>
            <a:lvl7pPr marL="1600200" lvl="6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7pPr>
            <a:lvl8pPr marL="1828800" lvl="7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8pPr>
            <a:lvl9pPr marL="2057400" lvl="8" indent="-1143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905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1pPr>
            <a:lvl2pPr marL="457200" lvl="1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2pPr>
            <a:lvl3pPr marL="685800" lvl="2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3pPr>
            <a:lvl4pPr marL="914400" lvl="3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800"/>
            </a:lvl4pPr>
            <a:lvl5pPr marL="1143000" lvl="4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800"/>
            </a:lvl5pPr>
            <a:lvl6pPr marL="1371600" lvl="5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6pPr>
            <a:lvl7pPr marL="1600200" lvl="6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7pPr>
            <a:lvl8pPr marL="1828800" lvl="7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8pPr>
            <a:lvl9pPr marL="2057400" lvl="8" indent="-1651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5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2159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1600"/>
            </a:lvl1pPr>
            <a:lvl2pPr marL="457200" lvl="1" indent="-20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400"/>
            </a:lvl2pPr>
            <a:lvl3pPr marL="685800" lvl="2" indent="-1905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3pPr>
            <a:lvl4pPr marL="914400" lvl="3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4pPr>
            <a:lvl5pPr marL="1143000" lvl="4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000"/>
            </a:lvl5pPr>
            <a:lvl6pPr marL="1371600" lvl="5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6pPr>
            <a:lvl7pPr marL="1600200" lvl="6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7pPr>
            <a:lvl8pPr marL="1828800" lvl="7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8pPr>
            <a:lvl9pPr marL="2057400" lvl="8" indent="-177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00"/>
            </a:lvl1pPr>
            <a:lvl2pPr marL="457200" lvl="1" indent="-1143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00"/>
            </a:lvl2pPr>
            <a:lvl3pPr marL="685800" lvl="2" indent="-1143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00"/>
            </a:lvl3pPr>
            <a:lvl4pPr marL="914400" lvl="3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4pPr>
            <a:lvl5pPr marL="1143000" lvl="4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5pPr>
            <a:lvl6pPr marL="1371600" lvl="5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6pPr>
            <a:lvl7pPr marL="1600200" lvl="6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7pPr>
            <a:lvl8pPr marL="1828800" lvl="7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8pPr>
            <a:lvl9pPr marL="2057400" lvl="8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2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00"/>
            </a:lvl1pPr>
            <a:lvl2pPr marL="457200" lvl="1" indent="-1143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00"/>
            </a:lvl2pPr>
            <a:lvl3pPr marL="685800" lvl="2" indent="-1143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00"/>
            </a:lvl3pPr>
            <a:lvl4pPr marL="914400" lvl="3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4pPr>
            <a:lvl5pPr marL="1143000" lvl="4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5pPr>
            <a:lvl6pPr marL="1371600" lvl="5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6pPr>
            <a:lvl7pPr marL="1600200" lvl="6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7pPr>
            <a:lvl8pPr marL="1828800" lvl="7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8pPr>
            <a:lvl9pPr marL="2057400" lvl="8" indent="-11430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9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10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800" lvl="2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3000" lvl="4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600" lvl="5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28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1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800" lvl="2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3000" lvl="4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600" lvl="5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12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85725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2 Marcador de texto"/>
          <p:cNvSpPr>
            <a:spLocks noGrp="1"/>
          </p:cNvSpPr>
          <p:nvPr>
            <p:ph idx="1"/>
          </p:nvPr>
        </p:nvSpPr>
        <p:spPr bwMode="auto">
          <a:xfrm>
            <a:off x="1524000" y="1771650"/>
            <a:ext cx="70866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</a:lstStyle>
          <a:p>
            <a:pPr lv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02911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genérico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DFFF-A134-4EDA-A4AA-FCC1140B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4" y="500280"/>
            <a:ext cx="8150414" cy="5919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1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900"/>
              </a:spcAft>
              <a:buFontTx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AA201-FFC4-43BC-B842-C83DF1198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960" y="304801"/>
            <a:ext cx="8157202" cy="19548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>
              <a:lnSpc>
                <a:spcPct val="100000"/>
              </a:lnSpc>
              <a:buNone/>
              <a:defRPr lang="en-US" sz="1050" spc="-23" baseline="0" smtClean="0">
                <a:solidFill>
                  <a:srgbClr val="D1D2D3"/>
                </a:solidFill>
                <a:latin typeface="Core Sans C 45 Regular" panose="020B06030303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1. Titular de la sección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E2CF57B9-54A9-457C-9E7E-EEA38CDCA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769" y="1897857"/>
            <a:ext cx="8158163" cy="25729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1pPr>
            <a:lvl2pPr marL="171450" indent="-171450">
              <a:buFontTx/>
              <a:buBlip>
                <a:blip r:embed="rId2"/>
              </a:buBlip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2pPr>
            <a:lvl3pPr marL="264319" indent="-85725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3pPr>
            <a:lvl4pPr marL="367904" indent="-85725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4pPr>
            <a:lvl5pPr marL="500063" indent="-85725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3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204;p10">
            <a:extLst>
              <a:ext uri="{FF2B5EF4-FFF2-40B4-BE49-F238E27FC236}">
                <a16:creationId xmlns:a16="http://schemas.microsoft.com/office/drawing/2014/main" id="{9E53AEB0-B0AD-46EB-AC37-65B7887E46D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062175" y="4771707"/>
            <a:ext cx="1081825" cy="3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0;p10">
            <a:extLst>
              <a:ext uri="{FF2B5EF4-FFF2-40B4-BE49-F238E27FC236}">
                <a16:creationId xmlns:a16="http://schemas.microsoft.com/office/drawing/2014/main" id="{57F1802B-275F-4802-B13D-4400A6A256FD}"/>
              </a:ext>
            </a:extLst>
          </p:cNvPr>
          <p:cNvSpPr/>
          <p:nvPr userDrawn="1"/>
        </p:nvSpPr>
        <p:spPr>
          <a:xfrm>
            <a:off x="-200" y="-1287"/>
            <a:ext cx="384657" cy="311562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" name="Google Shape;204;p10">
            <a:extLst>
              <a:ext uri="{FF2B5EF4-FFF2-40B4-BE49-F238E27FC236}">
                <a16:creationId xmlns:a16="http://schemas.microsoft.com/office/drawing/2014/main" id="{E32FB489-980D-4470-B99F-09DFB48E2E6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062175" y="4771707"/>
            <a:ext cx="1081825" cy="3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0;p10">
            <a:extLst>
              <a:ext uri="{FF2B5EF4-FFF2-40B4-BE49-F238E27FC236}">
                <a16:creationId xmlns:a16="http://schemas.microsoft.com/office/drawing/2014/main" id="{8026B717-F784-4D13-92B0-EAE6B8814B58}"/>
              </a:ext>
            </a:extLst>
          </p:cNvPr>
          <p:cNvSpPr/>
          <p:nvPr userDrawn="1"/>
        </p:nvSpPr>
        <p:spPr>
          <a:xfrm>
            <a:off x="-200" y="-1287"/>
            <a:ext cx="384657" cy="311562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4" name="Google Shape;204;p10">
            <a:extLst>
              <a:ext uri="{FF2B5EF4-FFF2-40B4-BE49-F238E27FC236}">
                <a16:creationId xmlns:a16="http://schemas.microsoft.com/office/drawing/2014/main" id="{3C171290-2C54-4A8B-A7C3-5E1C1B83E3B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062175" y="4771707"/>
            <a:ext cx="1081825" cy="3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0;p10">
            <a:extLst>
              <a:ext uri="{FF2B5EF4-FFF2-40B4-BE49-F238E27FC236}">
                <a16:creationId xmlns:a16="http://schemas.microsoft.com/office/drawing/2014/main" id="{6FEC1423-8EE3-4739-AD63-708ACDB61227}"/>
              </a:ext>
            </a:extLst>
          </p:cNvPr>
          <p:cNvSpPr/>
          <p:nvPr userDrawn="1"/>
        </p:nvSpPr>
        <p:spPr>
          <a:xfrm>
            <a:off x="-200" y="-1287"/>
            <a:ext cx="384657" cy="311562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" name="Google Shape;204;p10">
            <a:extLst>
              <a:ext uri="{FF2B5EF4-FFF2-40B4-BE49-F238E27FC236}">
                <a16:creationId xmlns:a16="http://schemas.microsoft.com/office/drawing/2014/main" id="{BF0A87EA-0987-4143-9596-1110B4DFFE2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062175" y="4771707"/>
            <a:ext cx="1081825" cy="3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0;p10">
            <a:extLst>
              <a:ext uri="{FF2B5EF4-FFF2-40B4-BE49-F238E27FC236}">
                <a16:creationId xmlns:a16="http://schemas.microsoft.com/office/drawing/2014/main" id="{B80904D0-8885-4AAD-9110-718E6BC5FC73}"/>
              </a:ext>
            </a:extLst>
          </p:cNvPr>
          <p:cNvSpPr/>
          <p:nvPr userDrawn="1"/>
        </p:nvSpPr>
        <p:spPr>
          <a:xfrm>
            <a:off x="-200" y="-1287"/>
            <a:ext cx="384657" cy="311562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4" name="Google Shape;204;p10">
            <a:extLst>
              <a:ext uri="{FF2B5EF4-FFF2-40B4-BE49-F238E27FC236}">
                <a16:creationId xmlns:a16="http://schemas.microsoft.com/office/drawing/2014/main" id="{8628B6F4-9F87-4A68-BB71-48928EC61D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062175" y="4771707"/>
            <a:ext cx="1081825" cy="3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0;p10">
            <a:extLst>
              <a:ext uri="{FF2B5EF4-FFF2-40B4-BE49-F238E27FC236}">
                <a16:creationId xmlns:a16="http://schemas.microsoft.com/office/drawing/2014/main" id="{868D00C3-AC12-4096-BC5A-03BD3D0FD458}"/>
              </a:ext>
            </a:extLst>
          </p:cNvPr>
          <p:cNvSpPr/>
          <p:nvPr userDrawn="1"/>
        </p:nvSpPr>
        <p:spPr>
          <a:xfrm>
            <a:off x="-200" y="-1287"/>
            <a:ext cx="384657" cy="311562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0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800" lvl="2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3000" lvl="4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600" lvl="5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2507600" y="2507400"/>
            <a:ext cx="51393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Google Shape;204;p10">
            <a:extLst>
              <a:ext uri="{FF2B5EF4-FFF2-40B4-BE49-F238E27FC236}">
                <a16:creationId xmlns:a16="http://schemas.microsoft.com/office/drawing/2014/main" id="{0B09F13C-2F43-4DFA-A19B-0288810926F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8062175" y="4771707"/>
            <a:ext cx="1081825" cy="3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0;p10">
            <a:extLst>
              <a:ext uri="{FF2B5EF4-FFF2-40B4-BE49-F238E27FC236}">
                <a16:creationId xmlns:a16="http://schemas.microsoft.com/office/drawing/2014/main" id="{DA78F36E-9AEF-4115-861F-4F17E65F53B0}"/>
              </a:ext>
            </a:extLst>
          </p:cNvPr>
          <p:cNvSpPr/>
          <p:nvPr userDrawn="1"/>
        </p:nvSpPr>
        <p:spPr>
          <a:xfrm>
            <a:off x="-200" y="-1287"/>
            <a:ext cx="384657" cy="311562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99413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0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gif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2922701" y="2125042"/>
            <a:ext cx="3298598" cy="13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457200">
              <a:buSzPts val="6500"/>
              <a:defRPr/>
            </a:pPr>
            <a:r>
              <a:rPr lang="en-US" sz="2200" b="1" dirty="0" err="1">
                <a:solidFill>
                  <a:srgbClr val="F7F9F8"/>
                </a:solidFill>
                <a:latin typeface="Segoe UI" panose="020B0502040204020203" pitchFamily="34" charset="0"/>
                <a:ea typeface="Muli"/>
                <a:cs typeface="Segoe UI" panose="020B0502040204020203" pitchFamily="34" charset="0"/>
                <a:sym typeface="Muli"/>
              </a:rPr>
              <a:t>Cálculo</a:t>
            </a:r>
            <a:endParaRPr lang="en-US" sz="2200" b="1" dirty="0">
              <a:solidFill>
                <a:srgbClr val="F7F9F8"/>
              </a:solidFill>
              <a:latin typeface="Segoe UI" panose="020B0502040204020203" pitchFamily="34" charset="0"/>
              <a:ea typeface="Muli"/>
              <a:cs typeface="Segoe UI" panose="020B0502040204020203" pitchFamily="34" charset="0"/>
              <a:sym typeface="Muli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715799-758C-468C-A0AB-11A9DB4D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70" y="1201464"/>
            <a:ext cx="5054860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0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s-ES" b="1" dirty="0"/>
                  <a:t>Función signo </a:t>
                </a:r>
                <a:r>
                  <a:rPr lang="es-ES" dirty="0"/>
                  <a:t>				</a:t>
                </a:r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			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BE5E86-2E6D-4964-9801-27DC6DF6C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823" y="1657439"/>
            <a:ext cx="5043415" cy="2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977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88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ES" b="1" dirty="0"/>
              <a:t>Trigonométricas </a:t>
            </a:r>
            <a:r>
              <a:rPr lang="es-ES" dirty="0"/>
              <a:t>				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					</a:t>
            </a:r>
          </a:p>
          <a:p>
            <a:pPr marL="0" indent="0"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 descr="Imagen relacionada">
            <a:extLst>
              <a:ext uri="{FF2B5EF4-FFF2-40B4-BE49-F238E27FC236}">
                <a16:creationId xmlns:a16="http://schemas.microsoft.com/office/drawing/2014/main" id="{CF4BF705-B4C0-4077-BF7F-19F1D168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71" y="2146804"/>
            <a:ext cx="3958654" cy="218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4A41DB-C84C-49AB-B121-0EC696EB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21" y="1870314"/>
            <a:ext cx="4857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3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Máximos y mínimos de una función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88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					</a:t>
            </a:r>
          </a:p>
          <a:p>
            <a:pPr marL="0" indent="0"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Resultado de imagen de maximos y minimos">
            <a:extLst>
              <a:ext uri="{FF2B5EF4-FFF2-40B4-BE49-F238E27FC236}">
                <a16:creationId xmlns:a16="http://schemas.microsoft.com/office/drawing/2014/main" id="{EA7739A5-B5F9-4DD4-BE6C-4EF735799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52" y="1179216"/>
            <a:ext cx="5264478" cy="392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89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CC64438-7EC9-4527-91A1-60FDE560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15" y="1771646"/>
            <a:ext cx="4515400" cy="2872377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4F16D3DF-34E5-4E38-B223-2967B86E85BB}"/>
              </a:ext>
            </a:extLst>
          </p:cNvPr>
          <p:cNvSpPr/>
          <p:nvPr/>
        </p:nvSpPr>
        <p:spPr>
          <a:xfrm>
            <a:off x="1566059" y="2722054"/>
            <a:ext cx="692727" cy="9477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8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Funciones de varias variables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88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ES" dirty="0"/>
              <a:t>Su entrada consiste en varios números</a:t>
            </a:r>
          </a:p>
          <a:p>
            <a:pPr marL="0" indent="0">
              <a:buNone/>
            </a:pPr>
            <a:r>
              <a:rPr lang="es-ES" dirty="0"/>
              <a:t>	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1E2DE4-06C0-4A9A-8FCA-AC6ACA9573D0}"/>
              </a:ext>
            </a:extLst>
          </p:cNvPr>
          <p:cNvSpPr/>
          <p:nvPr/>
        </p:nvSpPr>
        <p:spPr>
          <a:xfrm>
            <a:off x="498923" y="2123486"/>
            <a:ext cx="692727" cy="9477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CE870B-D019-4B6E-90A7-B87495DFFB5A}"/>
              </a:ext>
            </a:extLst>
          </p:cNvPr>
          <p:cNvSpPr/>
          <p:nvPr/>
        </p:nvSpPr>
        <p:spPr>
          <a:xfrm>
            <a:off x="498923" y="3385180"/>
            <a:ext cx="692727" cy="101764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95674A8-4FAC-41A0-A971-4167F2AEABB3}"/>
              </a:ext>
            </a:extLst>
          </p:cNvPr>
          <p:cNvCxnSpPr>
            <a:cxnSpLocks/>
          </p:cNvCxnSpPr>
          <p:nvPr/>
        </p:nvCxnSpPr>
        <p:spPr>
          <a:xfrm>
            <a:off x="883941" y="2296265"/>
            <a:ext cx="965799" cy="60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93EC210-E75E-4B88-AF18-3E26E4F51145}"/>
                  </a:ext>
                </a:extLst>
              </p:cNvPr>
              <p:cNvSpPr txBox="1"/>
              <p:nvPr/>
            </p:nvSpPr>
            <p:spPr>
              <a:xfrm>
                <a:off x="566846" y="1809573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93EC210-E75E-4B88-AF18-3E26E4F5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6" y="1809573"/>
                <a:ext cx="556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55306D-6BF3-48E8-83EA-4DF4DC524726}"/>
                  </a:ext>
                </a:extLst>
              </p:cNvPr>
              <p:cNvSpPr txBox="1"/>
              <p:nvPr/>
            </p:nvSpPr>
            <p:spPr>
              <a:xfrm>
                <a:off x="566846" y="3033316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55306D-6BF3-48E8-83EA-4DF4DC524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6" y="3033316"/>
                <a:ext cx="556879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1F80DFB-9E33-468E-BFF1-E7126E8A67A5}"/>
                  </a:ext>
                </a:extLst>
              </p:cNvPr>
              <p:cNvSpPr txBox="1"/>
              <p:nvPr/>
            </p:nvSpPr>
            <p:spPr>
              <a:xfrm>
                <a:off x="58690" y="4498858"/>
                <a:ext cx="21300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1F80DFB-9E33-468E-BFF1-E7126E8A6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0" y="4498858"/>
                <a:ext cx="213006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58EB1A7-D877-4D80-95B4-04196885928E}"/>
              </a:ext>
            </a:extLst>
          </p:cNvPr>
          <p:cNvCxnSpPr>
            <a:cxnSpLocks/>
          </p:cNvCxnSpPr>
          <p:nvPr/>
        </p:nvCxnSpPr>
        <p:spPr>
          <a:xfrm flipV="1">
            <a:off x="913274" y="2932747"/>
            <a:ext cx="936466" cy="66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9E96F98-E10B-4776-BAEE-E61DE1E7A35F}"/>
              </a:ext>
            </a:extLst>
          </p:cNvPr>
          <p:cNvCxnSpPr>
            <a:cxnSpLocks/>
          </p:cNvCxnSpPr>
          <p:nvPr/>
        </p:nvCxnSpPr>
        <p:spPr>
          <a:xfrm>
            <a:off x="914000" y="2518785"/>
            <a:ext cx="886879" cy="57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1BC874D-76EC-4711-8B81-A1457E911310}"/>
              </a:ext>
            </a:extLst>
          </p:cNvPr>
          <p:cNvCxnSpPr>
            <a:cxnSpLocks/>
          </p:cNvCxnSpPr>
          <p:nvPr/>
        </p:nvCxnSpPr>
        <p:spPr>
          <a:xfrm flipV="1">
            <a:off x="927940" y="3149916"/>
            <a:ext cx="872939" cy="62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95B69AD-DF19-4F9F-95B0-2F73CD583B93}"/>
              </a:ext>
            </a:extLst>
          </p:cNvPr>
          <p:cNvCxnSpPr>
            <a:cxnSpLocks/>
          </p:cNvCxnSpPr>
          <p:nvPr/>
        </p:nvCxnSpPr>
        <p:spPr>
          <a:xfrm>
            <a:off x="924126" y="2713414"/>
            <a:ext cx="876753" cy="5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9D42CE6-73D9-4EFD-93A7-C15E9135353F}"/>
              </a:ext>
            </a:extLst>
          </p:cNvPr>
          <p:cNvCxnSpPr>
            <a:cxnSpLocks/>
          </p:cNvCxnSpPr>
          <p:nvPr/>
        </p:nvCxnSpPr>
        <p:spPr>
          <a:xfrm flipV="1">
            <a:off x="942385" y="3340650"/>
            <a:ext cx="872939" cy="62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9694A6F-81AB-4A24-BD64-89AD181886F9}"/>
              </a:ext>
            </a:extLst>
          </p:cNvPr>
          <p:cNvCxnSpPr>
            <a:cxnSpLocks/>
          </p:cNvCxnSpPr>
          <p:nvPr/>
        </p:nvCxnSpPr>
        <p:spPr>
          <a:xfrm>
            <a:off x="934688" y="2956604"/>
            <a:ext cx="876753" cy="5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A7665E0-DDB1-48C5-B364-1DC9B5B7B4EB}"/>
              </a:ext>
            </a:extLst>
          </p:cNvPr>
          <p:cNvCxnSpPr>
            <a:cxnSpLocks/>
          </p:cNvCxnSpPr>
          <p:nvPr/>
        </p:nvCxnSpPr>
        <p:spPr>
          <a:xfrm flipV="1">
            <a:off x="934688" y="3534453"/>
            <a:ext cx="872939" cy="62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D1CA778-25FE-42E5-88A3-331DDF165A6E}"/>
                  </a:ext>
                </a:extLst>
              </p:cNvPr>
              <p:cNvSpPr txBox="1"/>
              <p:nvPr/>
            </p:nvSpPr>
            <p:spPr>
              <a:xfrm>
                <a:off x="2534218" y="2478864"/>
                <a:ext cx="22457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ES" sz="2000" i="1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D1CA778-25FE-42E5-88A3-331DDF16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18" y="2478864"/>
                <a:ext cx="224574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033A2B6-D41B-4A35-B50F-D60E1FEEEE80}"/>
                  </a:ext>
                </a:extLst>
              </p:cNvPr>
              <p:cNvSpPr txBox="1"/>
              <p:nvPr/>
            </p:nvSpPr>
            <p:spPr>
              <a:xfrm>
                <a:off x="2033477" y="3062766"/>
                <a:ext cx="3312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ES" sz="2000" i="1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033A2B6-D41B-4A35-B50F-D60E1FEE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477" y="3062766"/>
                <a:ext cx="33123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3B65A70-52B2-45B8-A804-084EB7991CC0}"/>
                  </a:ext>
                </a:extLst>
              </p:cNvPr>
              <p:cNvSpPr txBox="1"/>
              <p:nvPr/>
            </p:nvSpPr>
            <p:spPr>
              <a:xfrm>
                <a:off x="1641974" y="2415522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3B65A70-52B2-45B8-A804-084EB799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974" y="2415522"/>
                <a:ext cx="5568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10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8" grpId="0" animBg="1"/>
      <p:bldP spid="14" grpId="0"/>
      <p:bldP spid="15" grpId="0"/>
      <p:bldP spid="16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56497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rgbClr val="000000"/>
                </a:solidFill>
              </a:rPr>
              <a:t>Cálculo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rgbClr val="000000"/>
                </a:solidFill>
              </a:rPr>
              <a:t>	</a:t>
            </a:r>
            <a:r>
              <a:rPr lang="es-ES" sz="2800" dirty="0">
                <a:solidFill>
                  <a:srgbClr val="000000"/>
                </a:solidFill>
              </a:rPr>
              <a:t> 2. Derivadas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-2453700" y="2453700"/>
            <a:ext cx="5144100" cy="236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41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A757AF1-800F-4F9C-AF72-65B271CFAE9B}"/>
              </a:ext>
            </a:extLst>
          </p:cNvPr>
          <p:cNvCxnSpPr>
            <a:cxnSpLocks/>
          </p:cNvCxnSpPr>
          <p:nvPr/>
        </p:nvCxnSpPr>
        <p:spPr>
          <a:xfrm>
            <a:off x="1773002" y="4150183"/>
            <a:ext cx="0" cy="654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B05164D-8F14-43D7-8EE5-A05671D59E9B}"/>
              </a:ext>
            </a:extLst>
          </p:cNvPr>
          <p:cNvCxnSpPr>
            <a:cxnSpLocks/>
          </p:cNvCxnSpPr>
          <p:nvPr/>
        </p:nvCxnSpPr>
        <p:spPr>
          <a:xfrm>
            <a:off x="833480" y="4143122"/>
            <a:ext cx="217086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Derivadas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80060" y="1152474"/>
            <a:ext cx="866394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ES" sz="1600" dirty="0"/>
              <a:t>La derivada  de una función representa la pendiente de la recta tangente a la función en cada punto </a:t>
            </a:r>
          </a:p>
          <a:p>
            <a:pPr marL="0" indent="0">
              <a:buNone/>
            </a:pPr>
            <a:r>
              <a:rPr lang="ar-AE" b="1" dirty="0"/>
              <a:t>						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http://1.bp.blogspot.com/-M86T7C74wXo/VRJ12rCeFcI/AAAAAAAAEg4/apymi1hn7_E/s1600/derivada.gif">
            <a:extLst>
              <a:ext uri="{FF2B5EF4-FFF2-40B4-BE49-F238E27FC236}">
                <a16:creationId xmlns:a16="http://schemas.microsoft.com/office/drawing/2014/main" id="{B6A54711-FC66-4BA7-AA87-91FC1FF8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83" y="2023582"/>
            <a:ext cx="3119918" cy="311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39FBBCD-1063-43E0-ACD7-231F5A4D6A3F}"/>
              </a:ext>
            </a:extLst>
          </p:cNvPr>
          <p:cNvCxnSpPr/>
          <p:nvPr/>
        </p:nvCxnSpPr>
        <p:spPr>
          <a:xfrm flipV="1">
            <a:off x="833480" y="2887134"/>
            <a:ext cx="0" cy="191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C5528DA-A69A-4335-9AB4-20A50BDD4B49}"/>
              </a:ext>
            </a:extLst>
          </p:cNvPr>
          <p:cNvCxnSpPr/>
          <p:nvPr/>
        </p:nvCxnSpPr>
        <p:spPr>
          <a:xfrm>
            <a:off x="833480" y="4804946"/>
            <a:ext cx="2985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614680C-D3FC-4A15-9124-B5E1FA1ABB05}"/>
              </a:ext>
            </a:extLst>
          </p:cNvPr>
          <p:cNvSpPr txBox="1"/>
          <p:nvPr/>
        </p:nvSpPr>
        <p:spPr>
          <a:xfrm>
            <a:off x="3428854" y="4804945"/>
            <a:ext cx="2130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x=tiempo (h)</a:t>
            </a:r>
            <a:endParaRPr lang="es-ES" sz="2400" i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DC89189-CBB6-4A14-BB4E-2AF4AE4DB104}"/>
              </a:ext>
            </a:extLst>
          </p:cNvPr>
          <p:cNvSpPr txBox="1"/>
          <p:nvPr/>
        </p:nvSpPr>
        <p:spPr>
          <a:xfrm>
            <a:off x="196391" y="2553694"/>
            <a:ext cx="2130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f(x)=distancia (Km)</a:t>
            </a:r>
            <a:endParaRPr lang="es-ES" sz="2400" i="1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1DF0922-40E6-4A49-9512-64DC9726005A}"/>
              </a:ext>
            </a:extLst>
          </p:cNvPr>
          <p:cNvCxnSpPr>
            <a:cxnSpLocks/>
          </p:cNvCxnSpPr>
          <p:nvPr/>
        </p:nvCxnSpPr>
        <p:spPr>
          <a:xfrm flipV="1">
            <a:off x="833480" y="4155787"/>
            <a:ext cx="2117153" cy="6491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9C86595-8CF3-4561-9281-3A866952744C}"/>
                  </a:ext>
                </a:extLst>
              </p:cNvPr>
              <p:cNvSpPr txBox="1"/>
              <p:nvPr/>
            </p:nvSpPr>
            <p:spPr>
              <a:xfrm>
                <a:off x="2935586" y="3812381"/>
                <a:ext cx="2130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9C86595-8CF3-4561-9281-3A8669527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586" y="3812381"/>
                <a:ext cx="2130069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F06C98D-1020-488A-9F5E-5961F4341449}"/>
              </a:ext>
            </a:extLst>
          </p:cNvPr>
          <p:cNvCxnSpPr>
            <a:cxnSpLocks/>
          </p:cNvCxnSpPr>
          <p:nvPr/>
        </p:nvCxnSpPr>
        <p:spPr>
          <a:xfrm flipV="1">
            <a:off x="847174" y="3277274"/>
            <a:ext cx="2225920" cy="152767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23FCB31F-6DBD-4B6F-98C6-AC3AE364206B}"/>
                  </a:ext>
                </a:extLst>
              </p:cNvPr>
              <p:cNvSpPr txBox="1"/>
              <p:nvPr/>
            </p:nvSpPr>
            <p:spPr>
              <a:xfrm>
                <a:off x="3004340" y="3057382"/>
                <a:ext cx="2130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s-ES" i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23FCB31F-6DBD-4B6F-98C6-AC3AE3642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340" y="3057382"/>
                <a:ext cx="2130069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uadroTexto 44">
            <a:extLst>
              <a:ext uri="{FF2B5EF4-FFF2-40B4-BE49-F238E27FC236}">
                <a16:creationId xmlns:a16="http://schemas.microsoft.com/office/drawing/2014/main" id="{C3899E7F-6547-436E-86EC-EB435AF3BC05}"/>
              </a:ext>
            </a:extLst>
          </p:cNvPr>
          <p:cNvSpPr txBox="1"/>
          <p:nvPr/>
        </p:nvSpPr>
        <p:spPr>
          <a:xfrm>
            <a:off x="137994" y="3950881"/>
            <a:ext cx="69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12km</a:t>
            </a:r>
            <a:endParaRPr lang="es-ES" sz="2400" i="1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88BAF57-8730-4983-8FD4-9C67E4213F5D}"/>
              </a:ext>
            </a:extLst>
          </p:cNvPr>
          <p:cNvSpPr txBox="1"/>
          <p:nvPr/>
        </p:nvSpPr>
        <p:spPr>
          <a:xfrm>
            <a:off x="2732249" y="4770417"/>
            <a:ext cx="69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6h</a:t>
            </a:r>
            <a:endParaRPr lang="es-ES" sz="2400" i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A7D5873-6C8D-4206-B7AB-F112BFC2EED4}"/>
              </a:ext>
            </a:extLst>
          </p:cNvPr>
          <p:cNvSpPr txBox="1"/>
          <p:nvPr/>
        </p:nvSpPr>
        <p:spPr>
          <a:xfrm>
            <a:off x="1558789" y="4780038"/>
            <a:ext cx="69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4h</a:t>
            </a:r>
            <a:endParaRPr lang="es-ES" sz="2400" i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10002C84-19BC-44F0-AC25-74216220F457}"/>
              </a:ext>
            </a:extLst>
          </p:cNvPr>
          <p:cNvCxnSpPr>
            <a:cxnSpLocks/>
          </p:cNvCxnSpPr>
          <p:nvPr/>
        </p:nvCxnSpPr>
        <p:spPr>
          <a:xfrm>
            <a:off x="2935084" y="4150183"/>
            <a:ext cx="0" cy="654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8A518566-36A9-486B-91DD-7BD5175A5CA1}"/>
              </a:ext>
            </a:extLst>
          </p:cNvPr>
          <p:cNvCxnSpPr>
            <a:cxnSpLocks/>
          </p:cNvCxnSpPr>
          <p:nvPr/>
        </p:nvCxnSpPr>
        <p:spPr>
          <a:xfrm flipV="1">
            <a:off x="825012" y="3846040"/>
            <a:ext cx="388825" cy="9589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E727FC1-9C48-4ADF-AFFC-8661D26F6CB6}"/>
              </a:ext>
            </a:extLst>
          </p:cNvPr>
          <p:cNvCxnSpPr>
            <a:cxnSpLocks/>
          </p:cNvCxnSpPr>
          <p:nvPr/>
        </p:nvCxnSpPr>
        <p:spPr>
          <a:xfrm flipV="1">
            <a:off x="1201043" y="3575231"/>
            <a:ext cx="310605" cy="294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E296973F-61FD-408C-AA7D-AC95E12A8B4A}"/>
              </a:ext>
            </a:extLst>
          </p:cNvPr>
          <p:cNvCxnSpPr>
            <a:cxnSpLocks/>
          </p:cNvCxnSpPr>
          <p:nvPr/>
        </p:nvCxnSpPr>
        <p:spPr>
          <a:xfrm flipV="1">
            <a:off x="1493105" y="3505682"/>
            <a:ext cx="757085" cy="77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F48033BF-6BA1-4D46-B8C1-6688C7F84168}"/>
              </a:ext>
            </a:extLst>
          </p:cNvPr>
          <p:cNvCxnSpPr>
            <a:cxnSpLocks/>
          </p:cNvCxnSpPr>
          <p:nvPr/>
        </p:nvCxnSpPr>
        <p:spPr>
          <a:xfrm flipV="1">
            <a:off x="2237490" y="3087454"/>
            <a:ext cx="319995" cy="42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7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26" grpId="0"/>
      <p:bldP spid="29" grpId="0"/>
      <p:bldP spid="32" grpId="0"/>
      <p:bldP spid="39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Derivadas de funciones de una variable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836B9C-3712-4CEC-BDA8-103366E7B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36" y="905933"/>
            <a:ext cx="4399264" cy="4237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9C90299-FF66-4B4E-8A97-5B04A1B3A6D1}"/>
                  </a:ext>
                </a:extLst>
              </p:cNvPr>
              <p:cNvSpPr/>
              <p:nvPr/>
            </p:nvSpPr>
            <p:spPr>
              <a:xfrm>
                <a:off x="197092" y="1158674"/>
                <a:ext cx="4202173" cy="4155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Sea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(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una función. Expresamos su derivada como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e>
                      <m:sup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:r>
                  <a:rPr lang="es-ES" sz="1600" dirty="0" err="1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ó</a:t>
                </a: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16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num>
                      <m:den>
                        <m:r>
                          <a:rPr lang="es-ES" sz="16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𝑑𝑥</m:t>
                        </m:r>
                      </m:den>
                    </m:f>
                  </m:oMath>
                </a14:m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endParaRPr lang="es-ES" sz="8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Tabla de derivadas más comunes </a:t>
                </a:r>
                <a14:m>
                  <m:oMath xmlns:m="http://schemas.openxmlformats.org/officeDocument/2006/math">
                    <m:r>
                      <a:rPr lang="es-ES" sz="16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      </m:t>
                    </m:r>
                    <m:r>
                      <a:rPr lang="es-ES" sz="16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⇒</m:t>
                    </m:r>
                  </m:oMath>
                </a14:m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b="1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Regla de la cadena </a:t>
                </a: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b="1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    </a:t>
                </a: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(para funciones compuestas):</a:t>
                </a:r>
                <a:endParaRPr lang="es-ES" sz="1600" b="1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endParaRPr lang="es-ES" sz="1600" b="1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16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𝐲</m:t>
                    </m:r>
                    <m:r>
                      <a:rPr lang="es-ES" sz="16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𝒇</m:t>
                    </m:r>
                    <m:r>
                      <a:rPr lang="es-ES" sz="16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(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𝒖</m:t>
                    </m:r>
                    <m:r>
                      <a:rPr lang="es-ES" sz="16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s-ES" sz="1600" b="1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es una función derivable de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𝑢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y </a:t>
                </a:r>
                <a14:m>
                  <m:oMath xmlns:m="http://schemas.openxmlformats.org/officeDocument/2006/math"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𝒖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𝒈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(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𝒙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s-ES" sz="1600" b="1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es una función derivable de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, entonces:</a:t>
                </a: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𝑑</m:t>
                          </m:r>
                          <m:r>
                            <a:rPr lang="es-E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num>
                        <m:den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𝑑𝑥</m:t>
                          </m:r>
                        </m:den>
                      </m:f>
                      <m:r>
                        <a:rPr lang="es-ES" sz="1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f>
                        <m:fPr>
                          <m:ctrlP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𝑑</m:t>
                          </m:r>
                          <m:r>
                            <a:rPr lang="es-E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num>
                        <m:den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𝑑</m:t>
                          </m:r>
                          <m:r>
                            <a:rPr lang="es-E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𝑢</m:t>
                          </m:r>
                        </m:den>
                      </m:f>
                      <m:r>
                        <a:rPr lang="es-ES" sz="1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⋅</m:t>
                      </m:r>
                      <m:f>
                        <m:fPr>
                          <m:ctrlP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fPr>
                        <m:num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𝑑</m:t>
                          </m:r>
                          <m:r>
                            <a:rPr lang="es-E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𝑢</m:t>
                          </m:r>
                        </m:num>
                        <m:den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9C90299-FF66-4B4E-8A97-5B04A1B3A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2" y="1158674"/>
                <a:ext cx="4202173" cy="4155240"/>
              </a:xfrm>
              <a:prstGeom prst="rect">
                <a:avLst/>
              </a:prstGeom>
              <a:blipFill>
                <a:blip r:embed="rId4"/>
                <a:stretch>
                  <a:fillRect l="-1159" t="-5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Regla de la cadena: ejemplos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Google Shape;91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37235"/>
                <a:ext cx="7773967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2000" dirty="0"/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ES" sz="20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rgbClr val="0070C0"/>
                  </a:solidFill>
                </a:endParaRP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fun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s-E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s-E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endParaRPr lang="es-E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rgbClr val="0070C0"/>
                  </a:solidFill>
                </a:endParaRP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endParaRPr lang="es-ES" sz="2000" b="0" i="1" dirty="0">
                  <a:latin typeface="Cambria Math" panose="02040503050406030204" pitchFamily="18" charset="0"/>
                </a:endParaRP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Google Shape;91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37235"/>
                <a:ext cx="7773967" cy="3416400"/>
              </a:xfrm>
              <a:prstGeom prst="rect">
                <a:avLst/>
              </a:prstGeom>
              <a:blipFill>
                <a:blip r:embed="rId3"/>
                <a:stretch>
                  <a:fillRect l="-235" b="-7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6403755-785A-4506-9261-B66864CE959F}"/>
                  </a:ext>
                </a:extLst>
              </p:cNvPr>
              <p:cNvSpPr txBox="1"/>
              <p:nvPr/>
            </p:nvSpPr>
            <p:spPr>
              <a:xfrm>
                <a:off x="2348613" y="1137235"/>
                <a:ext cx="3877215" cy="843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⇒</m:t>
                    </m:r>
                    <m:f>
                      <m:fPr>
                        <m:ctrlP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𝑑𝑦</m:t>
                        </m:r>
                      </m:num>
                      <m:den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𝑑𝑥</m:t>
                        </m:r>
                      </m:den>
                    </m:f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f>
                      <m:fPr>
                        <m:ctrlPr>
                          <a:rPr lang="es-E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𝑑𝑦</m:t>
                        </m:r>
                      </m:num>
                      <m:den>
                        <m: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𝑢</m:t>
                        </m:r>
                      </m:den>
                    </m:f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⋅</m:t>
                    </m:r>
                    <m:f>
                      <m:fPr>
                        <m:ctrlPr>
                          <a:rPr lang="es-E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𝑑𝑢</m:t>
                        </m:r>
                      </m:num>
                      <m:den>
                        <m:r>
                          <a:rPr lang="es-E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𝑑𝑥</m:t>
                        </m:r>
                      </m:den>
                    </m:f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2000" b="0" i="1" smtClean="0">
                        <a:solidFill>
                          <a:srgbClr val="0C77C3"/>
                        </a:solidFill>
                        <a:latin typeface="Cambria Math" panose="02040503050406030204" pitchFamily="18" charset="0"/>
                        <a:sym typeface="Proxima Nova"/>
                      </a:rPr>
                      <m:t>3</m:t>
                    </m:r>
                    <m:sSup>
                      <m:sSupPr>
                        <m:ctrlPr>
                          <a:rPr lang="es-ES" sz="2000" b="0" i="1" smtClean="0">
                            <a:solidFill>
                              <a:srgbClr val="0C77C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000" b="0" i="1" smtClean="0">
                                <a:solidFill>
                                  <a:srgbClr val="0C77C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000" b="0" i="1" smtClean="0">
                                    <a:solidFill>
                                      <a:srgbClr val="0C77C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</m:ctrlPr>
                              </m:sSupPr>
                              <m:e>
                                <m:r>
                                  <a:rPr lang="es-ES" sz="2000" b="0" i="1" smtClean="0">
                                    <a:solidFill>
                                      <a:srgbClr val="0C77C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s-ES" sz="2000" b="0" i="1" smtClean="0">
                                    <a:solidFill>
                                      <a:srgbClr val="0C77C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ES" sz="2000" b="0" i="1" smtClean="0">
                                <a:solidFill>
                                  <a:srgbClr val="0C77C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+</m:t>
                            </m:r>
                            <m:r>
                              <a:rPr lang="es-ES" sz="2000" b="0" i="1" smtClean="0">
                                <a:solidFill>
                                  <a:srgbClr val="0C77C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s-ES" sz="2000" b="0" i="1" smtClean="0">
                            <a:solidFill>
                              <a:srgbClr val="0C77C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000" dirty="0">
                    <a:solidFill>
                      <a:schemeClr val="accent3"/>
                    </a:solidFill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⋅</m:t>
                    </m:r>
                    <m:r>
                      <a:rPr lang="es-E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2</m:t>
                    </m:r>
                    <m:r>
                      <a:rPr lang="es-E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</m:oMath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6403755-785A-4506-9261-B66864CE9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13" y="1137235"/>
                <a:ext cx="3877215" cy="8434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D93A96C-17FE-479B-BA30-A08B63A3D1D6}"/>
                  </a:ext>
                </a:extLst>
              </p:cNvPr>
              <p:cNvSpPr txBox="1"/>
              <p:nvPr/>
            </p:nvSpPr>
            <p:spPr>
              <a:xfrm>
                <a:off x="2348613" y="2571750"/>
                <a:ext cx="2948821" cy="843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⇒</m:t>
                    </m:r>
                    <m:f>
                      <m:fPr>
                        <m:ctrlP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𝑑𝑦</m:t>
                        </m:r>
                      </m:num>
                      <m:den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𝑑𝑥</m:t>
                        </m:r>
                      </m:den>
                    </m:f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f>
                      <m:fPr>
                        <m:ctrlPr>
                          <a:rPr lang="es-E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𝑑𝑦</m:t>
                        </m:r>
                      </m:num>
                      <m:den>
                        <m: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𝑢</m:t>
                        </m:r>
                      </m:den>
                    </m:f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⋅</m:t>
                    </m:r>
                    <m:f>
                      <m:fPr>
                        <m:ctrlPr>
                          <a:rPr lang="es-E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𝑑𝑢</m:t>
                        </m:r>
                      </m:num>
                      <m:den>
                        <m:r>
                          <a:rPr lang="es-E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𝑑𝑥</m:t>
                        </m:r>
                      </m:den>
                    </m:f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rgbClr val="0C77C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rgbClr val="0C77C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ES" sz="2000" b="0" i="1" smtClean="0">
                                <a:solidFill>
                                  <a:srgbClr val="0C77C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solidFill>
                                  <a:srgbClr val="0C77C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𝑥</m:t>
                            </m:r>
                          </m:e>
                          <m:sup>
                            <m:r>
                              <a:rPr lang="es-ES" sz="2000" b="0" i="1" smtClean="0">
                                <a:solidFill>
                                  <a:srgbClr val="0C77C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000" dirty="0">
                    <a:solidFill>
                      <a:schemeClr val="accent3"/>
                    </a:solidFill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⋅</m:t>
                    </m:r>
                    <m:r>
                      <a:rPr lang="es-E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4</m:t>
                    </m:r>
                    <m:sSup>
                      <m:sSupPr>
                        <m:ctrlPr>
                          <a:rPr lang="es-E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e>
                      <m:sup>
                        <m:r>
                          <a:rPr lang="es-E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3</m:t>
                        </m:r>
                      </m:sup>
                    </m:sSup>
                  </m:oMath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D93A96C-17FE-479B-BA30-A08B63A3D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13" y="2571750"/>
                <a:ext cx="2948821" cy="843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0CE626B-3138-4973-A784-17F30FEB558E}"/>
                  </a:ext>
                </a:extLst>
              </p:cNvPr>
              <p:cNvSpPr txBox="1"/>
              <p:nvPr/>
            </p:nvSpPr>
            <p:spPr>
              <a:xfrm>
                <a:off x="2965192" y="4275309"/>
                <a:ext cx="1715662" cy="878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⇒</m:t>
                    </m:r>
                    <m:f>
                      <m:fPr>
                        <m:ctrlP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𝐽</m:t>
                        </m:r>
                      </m:num>
                      <m:den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𝑎</m:t>
                        </m:r>
                      </m:den>
                    </m:f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</m:oMath>
                </a14:m>
                <a:r>
                  <a:rPr lang="es-ES" sz="2000" dirty="0">
                    <a:solidFill>
                      <a:schemeClr val="accent3"/>
                    </a:solidFill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𝑑𝐽</m:t>
                        </m:r>
                      </m:num>
                      <m:den>
                        <m:r>
                          <a:rPr lang="es-E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𝑑𝑓</m:t>
                        </m:r>
                      </m:den>
                    </m:f>
                    <m:r>
                      <a:rPr lang="es-E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⋅</m:t>
                    </m:r>
                    <m:f>
                      <m:fPr>
                        <m:ctrlPr>
                          <a:rPr lang="es-E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num>
                      <m:den>
                        <m:r>
                          <a:rPr lang="es-E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𝑑</m:t>
                        </m:r>
                        <m:r>
                          <a:rPr lang="es-E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𝑎</m:t>
                        </m:r>
                      </m:den>
                    </m:f>
                  </m:oMath>
                </a14:m>
                <a:endParaRPr lang="es-ES" sz="2000" i="1" dirty="0">
                  <a:solidFill>
                    <a:srgbClr val="0070C0"/>
                  </a:solidFill>
                  <a:latin typeface="Cambria Math" panose="02040503050406030204" pitchFamily="18" charset="0"/>
                  <a:sym typeface="Proxima Nova"/>
                </a:endParaRPr>
              </a:p>
              <a:p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0CE626B-3138-4973-A784-17F30FEB5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92" y="4275309"/>
                <a:ext cx="1715662" cy="878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D3FD2E7-2942-449B-9EF3-7563CACD2BB2}"/>
                  </a:ext>
                </a:extLst>
              </p:cNvPr>
              <p:cNvSpPr txBox="1"/>
              <p:nvPr/>
            </p:nvSpPr>
            <p:spPr>
              <a:xfrm>
                <a:off x="4572000" y="4360460"/>
                <a:ext cx="20924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=</m:t>
                    </m:r>
                  </m:oMath>
                </a14:m>
                <a:r>
                  <a:rPr lang="es-ES" sz="2000" dirty="0">
                    <a:solidFill>
                      <a:schemeClr val="accent3"/>
                    </a:solidFill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2</m:t>
                    </m:r>
                    <m:r>
                      <a:rPr lang="es-E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(</m:t>
                    </m:r>
                    <m:r>
                      <a:rPr lang="es-E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d>
                      <m:dPr>
                        <m:ctrlPr>
                          <a:rPr lang="es-E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e>
                    </m:d>
                    <m:r>
                      <a:rPr lang="es-E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−</m:t>
                    </m:r>
                    <m:r>
                      <a:rPr lang="es-E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𝑦</m:t>
                    </m:r>
                    <m:r>
                      <a:rPr lang="es-E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Proxima Nova"/>
                      </a:rPr>
                      <m:t>)⋅</m:t>
                    </m:r>
                    <m:r>
                      <a:rPr lang="es-E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</m:oMath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D3FD2E7-2942-449B-9EF3-7563CAC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60460"/>
                <a:ext cx="209243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uiExpand="1" build="p"/>
      <p:bldP spid="5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Derivadas de funciones de varias variables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9C90299-FF66-4B4E-8A97-5B04A1B3A6D1}"/>
                  </a:ext>
                </a:extLst>
              </p:cNvPr>
              <p:cNvSpPr/>
              <p:nvPr/>
            </p:nvSpPr>
            <p:spPr>
              <a:xfrm>
                <a:off x="197092" y="1158674"/>
                <a:ext cx="7905508" cy="3971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El </a:t>
                </a:r>
                <a:r>
                  <a:rPr lang="es-ES" sz="1600" b="1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Gradiente </a:t>
                </a: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es la generalización de derivada a funciones de más de una variable</a:t>
                </a: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endParaRPr lang="es-ES" sz="8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Sea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(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,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𝑦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una función de dos variables. Su gradiente es un vector compuesto por las derivadas parciales:</a:t>
                </a: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∇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𝑓</m:t>
                      </m:r>
                      <m:d>
                        <m:dPr>
                          <m:ctrlP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𝑥</m:t>
                          </m:r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,</m:t>
                          </m:r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s-E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b="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Ejemplo: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d>
                      <m:dPr>
                        <m:ctrl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,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</m:d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3</m:t>
                    </m:r>
                    <m:sSup>
                      <m:sSup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e>
                      <m:sup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+</m:t>
                    </m:r>
                    <m:sSup>
                      <m:sSup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  <m:sup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:endParaRPr lang="es-ES" sz="1600" b="1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dirty="0">
                    <a:solidFill>
                      <a:schemeClr val="accent3"/>
                    </a:solidFill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den>
                    </m:f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6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</m:oMath>
                </a14:m>
                <a:endParaRPr lang="es-ES" sz="1600" b="0" dirty="0">
                  <a:solidFill>
                    <a:schemeClr val="accent3"/>
                  </a:solidFill>
                  <a:sym typeface="Proxima Nova"/>
                </a:endParaRPr>
              </a:p>
              <a:p>
                <a:pPr lvl="2"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dirty="0">
                    <a:solidFill>
                      <a:schemeClr val="accent3"/>
                    </a:solidFill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den>
                    </m:f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3</m:t>
                    </m:r>
                    <m:sSup>
                      <m:sSup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  <m:sup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2</m:t>
                        </m:r>
                      </m:sup>
                    </m:sSup>
                  </m:oMath>
                </a14:m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9C90299-FF66-4B4E-8A97-5B04A1B3A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2" y="1158674"/>
                <a:ext cx="7905508" cy="3971344"/>
              </a:xfrm>
              <a:prstGeom prst="rect">
                <a:avLst/>
              </a:prstGeom>
              <a:blipFill>
                <a:blip r:embed="rId3"/>
                <a:stretch>
                  <a:fillRect l="-617" t="-613" r="-3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457C549-B38F-454E-A9F0-18A3B16E5484}"/>
                  </a:ext>
                </a:extLst>
              </p:cNvPr>
              <p:cNvSpPr txBox="1"/>
              <p:nvPr/>
            </p:nvSpPr>
            <p:spPr>
              <a:xfrm>
                <a:off x="2136910" y="4293621"/>
                <a:ext cx="2435090" cy="965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∇</m:t>
                      </m:r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𝑓</m:t>
                      </m:r>
                      <m:d>
                        <m:dPr>
                          <m:ctrlP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𝑥</m:t>
                          </m:r>
                          <m: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,</m:t>
                          </m:r>
                          <m: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e>
                      </m:d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6</m:t>
                                </m:r>
                                <m:r>
                                  <a:rPr lang="es-E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s-E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E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i="1" dirty="0">
                  <a:solidFill>
                    <a:srgbClr val="0070C0"/>
                  </a:solidFill>
                  <a:latin typeface="Cambria Math" panose="02040503050406030204" pitchFamily="18" charset="0"/>
                  <a:sym typeface="Proxima Nova"/>
                </a:endParaRPr>
              </a:p>
              <a:p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457C549-B38F-454E-A9F0-18A3B16E5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910" y="4293621"/>
                <a:ext cx="2435090" cy="965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81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math.uic.edu/coursepages/math210/labpages/lab5/images/vectors-5.gif">
            <a:extLst>
              <a:ext uri="{FF2B5EF4-FFF2-40B4-BE49-F238E27FC236}">
                <a16:creationId xmlns:a16="http://schemas.microsoft.com/office/drawing/2014/main" id="{2AEFEDE2-DEAB-403A-9C15-0640D254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16" y="2995703"/>
            <a:ext cx="2150067" cy="215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4109C1-2FFC-41C2-8703-5FD01248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116" y="507333"/>
            <a:ext cx="3980956" cy="2686930"/>
          </a:xfrm>
          <a:prstGeom prst="rect">
            <a:avLst/>
          </a:prstGeom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Interpretación del gradiente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9C90299-FF66-4B4E-8A97-5B04A1B3A6D1}"/>
                  </a:ext>
                </a:extLst>
              </p:cNvPr>
              <p:cNvSpPr/>
              <p:nvPr/>
            </p:nvSpPr>
            <p:spPr>
              <a:xfrm>
                <a:off x="197092" y="1158674"/>
                <a:ext cx="4633853" cy="2784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Clr>
                    <a:schemeClr val="accent3"/>
                  </a:buClr>
                  <a:buSzPts val="1800"/>
                  <a:buFont typeface="Proxima Nova"/>
                  <a:buChar char="●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Ejemplo</a:t>
                </a: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endParaRPr lang="es-ES" sz="8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d>
                      <m:d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,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</m:d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e>
                      <m:sup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+</m:t>
                    </m:r>
                    <m:sSup>
                      <m:sSup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  <m:sup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</a:p>
              <a:p>
                <a:pPr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dirty="0">
                    <a:solidFill>
                      <a:schemeClr val="accent3"/>
                    </a:solidFill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</m:den>
                    </m:f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2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𝑥</m:t>
                    </m:r>
                  </m:oMath>
                </a14:m>
                <a:endParaRPr lang="es-ES" sz="1600" b="0" dirty="0">
                  <a:solidFill>
                    <a:schemeClr val="accent3"/>
                  </a:solidFill>
                  <a:sym typeface="Proxima Nova"/>
                </a:endParaRPr>
              </a:p>
              <a:p>
                <a:pPr lvl="2"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dirty="0">
                    <a:solidFill>
                      <a:schemeClr val="accent3"/>
                    </a:solidFill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𝑓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𝜕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den>
                    </m:f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2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𝑦</m:t>
                    </m:r>
                  </m:oMath>
                </a14:m>
                <a:endParaRPr lang="es-ES" sz="1600" b="0" dirty="0">
                  <a:solidFill>
                    <a:schemeClr val="accent3"/>
                  </a:solidFill>
                  <a:sym typeface="Proxima Nova"/>
                </a:endParaRPr>
              </a:p>
              <a:p>
                <a:pPr lvl="2"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endParaRPr lang="es-ES" sz="16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 lvl="2">
                  <a:lnSpc>
                    <a:spcPct val="115000"/>
                  </a:lnSpc>
                  <a:buClr>
                    <a:schemeClr val="accent3"/>
                  </a:buClr>
                  <a:buSzPts val="1800"/>
                </a:pPr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En cada punto del plano XY, el vector gradiente apunta en la dirección de máximo crecimiento de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d>
                      <m:dPr>
                        <m:ctrlP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,</m:t>
                        </m:r>
                        <m:r>
                          <a:rPr lang="es-ES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9C90299-FF66-4B4E-8A97-5B04A1B3A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2" y="1158674"/>
                <a:ext cx="4633853" cy="2784417"/>
              </a:xfrm>
              <a:prstGeom prst="rect">
                <a:avLst/>
              </a:prstGeom>
              <a:blipFill>
                <a:blip r:embed="rId5"/>
                <a:stretch>
                  <a:fillRect l="-1053" t="-875" r="-395" b="-2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457C549-B38F-454E-A9F0-18A3B16E5484}"/>
                  </a:ext>
                </a:extLst>
              </p:cNvPr>
              <p:cNvSpPr txBox="1"/>
              <p:nvPr/>
            </p:nvSpPr>
            <p:spPr>
              <a:xfrm>
                <a:off x="2039805" y="1990889"/>
                <a:ext cx="2361544" cy="965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∇</m:t>
                      </m:r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𝑓</m:t>
                      </m:r>
                      <m:d>
                        <m:dPr>
                          <m:ctrlP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𝑥</m:t>
                          </m:r>
                          <m: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,</m:t>
                          </m:r>
                          <m: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e>
                      </m:d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0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2</m:t>
                                </m:r>
                                <m:r>
                                  <a:rPr lang="es-ES" sz="20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sym typeface="Proxima Nova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i="1" dirty="0">
                  <a:solidFill>
                    <a:srgbClr val="0070C0"/>
                  </a:solidFill>
                  <a:latin typeface="Cambria Math" panose="02040503050406030204" pitchFamily="18" charset="0"/>
                  <a:sym typeface="Proxima Nova"/>
                </a:endParaRPr>
              </a:p>
              <a:p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457C549-B38F-454E-A9F0-18A3B16E5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805" y="1990889"/>
                <a:ext cx="2361544" cy="965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96ED0797-7352-4903-B5C6-5AAAAEDCA921}"/>
                  </a:ext>
                </a:extLst>
              </p:cNvPr>
              <p:cNvSpPr/>
              <p:nvPr/>
            </p:nvSpPr>
            <p:spPr>
              <a:xfrm>
                <a:off x="5326223" y="626534"/>
                <a:ext cx="757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d>
                      <m:dPr>
                        <m:ctrlP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  <m: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96ED0797-7352-4903-B5C6-5AAAAEDCA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23" y="626534"/>
                <a:ext cx="757323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7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99B2A63E-24FA-408C-9EDC-332528BA0FA9}"/>
              </a:ext>
            </a:extLst>
          </p:cNvPr>
          <p:cNvSpPr txBox="1">
            <a:spLocks/>
          </p:cNvSpPr>
          <p:nvPr/>
        </p:nvSpPr>
        <p:spPr>
          <a:xfrm>
            <a:off x="514264" y="1282075"/>
            <a:ext cx="49013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Font typeface="Proxima Nova"/>
              <a:buNone/>
            </a:pPr>
            <a:r>
              <a:rPr lang="es-ES" sz="1800" b="1" dirty="0"/>
              <a:t>1 Funciones</a:t>
            </a:r>
          </a:p>
          <a:p>
            <a:pPr marL="0" indent="0">
              <a:buFont typeface="Proxima Nova"/>
              <a:buNone/>
            </a:pPr>
            <a:r>
              <a:rPr lang="es-ES" sz="1800" b="1" dirty="0"/>
              <a:t>2 Derivadas</a:t>
            </a:r>
          </a:p>
          <a:p>
            <a:pPr marL="0" indent="0">
              <a:buFont typeface="Proxima Nova"/>
              <a:buNone/>
            </a:pPr>
            <a:r>
              <a:rPr lang="es-ES" sz="1800" b="1" dirty="0"/>
              <a:t>3 Optimización</a:t>
            </a:r>
          </a:p>
          <a:p>
            <a:pPr marL="0" indent="0">
              <a:buFont typeface="Proxima Nova"/>
              <a:buNone/>
            </a:pPr>
            <a:endParaRPr lang="es-ES" dirty="0"/>
          </a:p>
          <a:p>
            <a:pPr marL="0" indent="0">
              <a:buFont typeface="Proxima Nova"/>
              <a:buNone/>
            </a:pPr>
            <a:endParaRPr lang="es-ES" dirty="0"/>
          </a:p>
          <a:p>
            <a:pPr marL="0" indent="0">
              <a:buFont typeface="Proxima Nova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35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Interpretación del gradiente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96ED0797-7352-4903-B5C6-5AAAAEDCA921}"/>
                  </a:ext>
                </a:extLst>
              </p:cNvPr>
              <p:cNvSpPr/>
              <p:nvPr/>
            </p:nvSpPr>
            <p:spPr>
              <a:xfrm>
                <a:off x="5326223" y="626534"/>
                <a:ext cx="757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𝑓</m:t>
                    </m:r>
                    <m:d>
                      <m:dPr>
                        <m:ctrlP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𝑥</m:t>
                        </m:r>
                        <m: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</a:t>
                </a:r>
                <a:endParaRPr lang="es-ES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96ED0797-7352-4903-B5C6-5AAAAEDCA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23" y="626534"/>
                <a:ext cx="757323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8">
            <a:extLst>
              <a:ext uri="{FF2B5EF4-FFF2-40B4-BE49-F238E27FC236}">
                <a16:creationId xmlns:a16="http://schemas.microsoft.com/office/drawing/2014/main" id="{FB6862A5-EBDA-42B3-8A77-E5B42B8AA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7" y="1496783"/>
            <a:ext cx="3843337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ADB92CA4-8CB4-467F-97BE-AB4448F4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00" y="1556812"/>
            <a:ext cx="285750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2EF9237-0BE6-41F2-A53C-09DD9CC65FDB}"/>
              </a:ext>
            </a:extLst>
          </p:cNvPr>
          <p:cNvCxnSpPr/>
          <p:nvPr/>
        </p:nvCxnSpPr>
        <p:spPr>
          <a:xfrm flipV="1">
            <a:off x="3040199" y="2774471"/>
            <a:ext cx="0" cy="3102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EB5B7D1-F10A-4441-9AB5-C45AA8C38DF7}"/>
              </a:ext>
            </a:extLst>
          </p:cNvPr>
          <p:cNvCxnSpPr>
            <a:cxnSpLocks/>
          </p:cNvCxnSpPr>
          <p:nvPr/>
        </p:nvCxnSpPr>
        <p:spPr>
          <a:xfrm flipV="1">
            <a:off x="1505004" y="4581149"/>
            <a:ext cx="45595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6192BA-29F6-4239-90D6-EB75F785FB83}"/>
              </a:ext>
            </a:extLst>
          </p:cNvPr>
          <p:cNvSpPr txBox="1"/>
          <p:nvPr/>
        </p:nvSpPr>
        <p:spPr>
          <a:xfrm>
            <a:off x="5848741" y="46175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B3ABC2-BA2D-4261-8C32-60DA508CB2C5}"/>
              </a:ext>
            </a:extLst>
          </p:cNvPr>
          <p:cNvSpPr txBox="1"/>
          <p:nvPr/>
        </p:nvSpPr>
        <p:spPr>
          <a:xfrm>
            <a:off x="2710817" y="26172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5EBF9BD-9342-48DB-A2FD-8677F23BA5CC}"/>
              </a:ext>
            </a:extLst>
          </p:cNvPr>
          <p:cNvCxnSpPr/>
          <p:nvPr/>
        </p:nvCxnSpPr>
        <p:spPr>
          <a:xfrm>
            <a:off x="3328231" y="4486481"/>
            <a:ext cx="0" cy="189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3CF0A0D-D143-499F-8854-CB895C247303}"/>
              </a:ext>
            </a:extLst>
          </p:cNvPr>
          <p:cNvCxnSpPr>
            <a:cxnSpLocks/>
          </p:cNvCxnSpPr>
          <p:nvPr/>
        </p:nvCxnSpPr>
        <p:spPr>
          <a:xfrm flipH="1">
            <a:off x="2936379" y="3933076"/>
            <a:ext cx="2076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74CB7-36EB-4E73-AD2A-20EDA51A8ACF}"/>
              </a:ext>
            </a:extLst>
          </p:cNvPr>
          <p:cNvSpPr txBox="1"/>
          <p:nvPr/>
        </p:nvSpPr>
        <p:spPr>
          <a:xfrm>
            <a:off x="3173559" y="46903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2318E1-1457-4C94-B5A9-4721E533872A}"/>
              </a:ext>
            </a:extLst>
          </p:cNvPr>
          <p:cNvSpPr txBox="1"/>
          <p:nvPr/>
        </p:nvSpPr>
        <p:spPr>
          <a:xfrm>
            <a:off x="2623473" y="37195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DA99F0E-D96E-4937-819E-CBEC59EF3166}"/>
              </a:ext>
            </a:extLst>
          </p:cNvPr>
          <p:cNvSpPr/>
          <p:nvPr/>
        </p:nvSpPr>
        <p:spPr>
          <a:xfrm>
            <a:off x="3259599" y="3892672"/>
            <a:ext cx="93763" cy="937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33470F5-605A-4E7B-9FAD-B6C3D6D9E426}"/>
                  </a:ext>
                </a:extLst>
              </p:cNvPr>
              <p:cNvSpPr txBox="1"/>
              <p:nvPr/>
            </p:nvSpPr>
            <p:spPr>
              <a:xfrm>
                <a:off x="347080" y="3552521"/>
                <a:ext cx="1429750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33470F5-605A-4E7B-9FAD-B6C3D6D9E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80" y="3552521"/>
                <a:ext cx="1429750" cy="460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217318-7F42-499B-BC91-19F2E75934B6}"/>
              </a:ext>
            </a:extLst>
          </p:cNvPr>
          <p:cNvCxnSpPr>
            <a:cxnSpLocks/>
          </p:cNvCxnSpPr>
          <p:nvPr/>
        </p:nvCxnSpPr>
        <p:spPr>
          <a:xfrm>
            <a:off x="3328231" y="3933076"/>
            <a:ext cx="6480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1A461DA-D570-46D7-88A7-85433F360F54}"/>
              </a:ext>
            </a:extLst>
          </p:cNvPr>
          <p:cNvCxnSpPr>
            <a:cxnSpLocks/>
          </p:cNvCxnSpPr>
          <p:nvPr/>
        </p:nvCxnSpPr>
        <p:spPr>
          <a:xfrm flipV="1">
            <a:off x="3976303" y="2774471"/>
            <a:ext cx="0" cy="11439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FC90D7A-DD45-44DE-A58A-3077572A3F55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3339631" y="2774471"/>
            <a:ext cx="636672" cy="11319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FEF2D56-4887-4265-B0F2-2F3247A0FE0A}"/>
              </a:ext>
            </a:extLst>
          </p:cNvPr>
          <p:cNvSpPr txBox="1"/>
          <p:nvPr/>
        </p:nvSpPr>
        <p:spPr>
          <a:xfrm>
            <a:off x="3753903" y="2533887"/>
            <a:ext cx="2443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Dirección de máximo crecimiento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178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6" grpId="0"/>
      <p:bldP spid="17" grpId="0"/>
      <p:bldP spid="18" grpId="0" animBg="1"/>
      <p:bldP spid="19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56497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rgbClr val="000000"/>
                </a:solidFill>
              </a:rPr>
              <a:t>Cálculo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rgbClr val="000000"/>
                </a:solidFill>
              </a:rPr>
              <a:t>	</a:t>
            </a:r>
            <a:r>
              <a:rPr lang="es-ES" sz="2800" dirty="0">
                <a:solidFill>
                  <a:srgbClr val="000000"/>
                </a:solidFill>
              </a:rPr>
              <a:t> 3. Optimización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-2453700" y="2453700"/>
            <a:ext cx="5144100" cy="236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28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Optimización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80060" y="1152474"/>
            <a:ext cx="866394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ES" sz="1600" dirty="0"/>
              <a:t>Consiste en obtener el máximo o mínimo de una función sujeta a posibles restricciones</a:t>
            </a:r>
          </a:p>
          <a:p>
            <a:pPr marL="0" indent="0">
              <a:buNone/>
            </a:pPr>
            <a:r>
              <a:rPr lang="es-ES" sz="1600" dirty="0"/>
              <a:t> 	</a:t>
            </a:r>
          </a:p>
          <a:p>
            <a:pPr marL="285750" indent="-285750"/>
            <a:r>
              <a:rPr lang="es-ES" sz="1600" dirty="0"/>
              <a:t>Ejemplo: El Levante vende 1000 camisetas cada mes a un precio de 12 euros. Tras realizar una encuesta, se estima que por cada incremento de 1 euro en el precio, se venderían 10 camisetas menos. ¿A qué precio debe vender el Levante las camisetas para maximizar sus beneficios? ¿Cuál será el nuevo beneficio esperado?</a:t>
            </a:r>
          </a:p>
          <a:p>
            <a:pPr marL="285750" indent="-285750"/>
            <a:endParaRPr lang="es-ES" sz="1600" dirty="0"/>
          </a:p>
          <a:p>
            <a:pPr marL="0" indent="0">
              <a:buNone/>
            </a:pPr>
            <a:r>
              <a:rPr lang="ar-AE" b="1" dirty="0"/>
              <a:t>						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2C2462B-8415-434B-A611-1B26B74F8357}"/>
                  </a:ext>
                </a:extLst>
              </p:cNvPr>
              <p:cNvSpPr txBox="1"/>
              <p:nvPr/>
            </p:nvSpPr>
            <p:spPr>
              <a:xfrm>
                <a:off x="1020379" y="3025121"/>
                <a:ext cx="50468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𝐵𝑒𝑛𝑒𝑓𝑖𝑐𝑖𝑜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𝐵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)=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𝑃𝑟𝑒𝑐𝑖𝑜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𝑃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)×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𝐶𝑎𝑛𝑡𝑖𝑑𝑎𝑑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𝐶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)</m:t>
                      </m:r>
                    </m:oMath>
                  </m:oMathPara>
                </a14:m>
                <a:endParaRPr lang="es-ES" sz="2000" b="0" i="1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Proxima Nov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𝐵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ctrlP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12</m:t>
                          </m:r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        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×(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1000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             )</m:t>
                      </m:r>
                    </m:oMath>
                  </m:oMathPara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𝐵</m:t>
                      </m:r>
                      <m:r>
                        <a:rPr lang="es-ES" sz="2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=−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10</m:t>
                      </m:r>
                      <m:sSup>
                        <m:sSupPr>
                          <m:ctrlP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𝑥</m:t>
                          </m:r>
                        </m:e>
                        <m:sup>
                          <m:r>
                            <a:rPr lang="es-E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roxima Nova"/>
                            </a:rPr>
                            <m:t>2</m:t>
                          </m:r>
                        </m:sup>
                      </m:sSup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+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880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𝑥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+</m:t>
                      </m:r>
                      <m:r>
                        <a:rPr lang="es-ES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12000</m:t>
                      </m:r>
                    </m:oMath>
                  </m:oMathPara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  <a:p>
                <a:r>
                  <a:rPr lang="es-ES" sz="20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	</a:t>
                </a:r>
                <a:r>
                  <a:rPr lang="es-ES" sz="2000" dirty="0">
                    <a:solidFill>
                      <a:schemeClr val="accent3"/>
                    </a:solidFill>
                    <a:ea typeface="Cambria Math" panose="02040503050406030204" pitchFamily="18" charset="0"/>
                    <a:sym typeface="Proxima Nov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s-E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𝐵</m:t>
                        </m:r>
                      </m:e>
                      <m:sup>
                        <m:r>
                          <a:rPr lang="es-ES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′</m:t>
                        </m:r>
                      </m:sup>
                    </m:sSup>
                    <m:r>
                      <a:rPr lang="es-ES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=</m:t>
                    </m:r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−</m:t>
                    </m:r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20</m:t>
                    </m:r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𝑥</m:t>
                    </m:r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+</m:t>
                    </m:r>
                    <m:r>
                      <a:rPr lang="es-E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Proxima Nova"/>
                      </a:rPr>
                      <m:t>880</m:t>
                    </m:r>
                  </m:oMath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2C2462B-8415-434B-A611-1B26B74F8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79" y="3025121"/>
                <a:ext cx="5046831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89D5516-FB7E-4333-B486-2B52ECB27CB2}"/>
                  </a:ext>
                </a:extLst>
              </p:cNvPr>
              <p:cNvSpPr txBox="1"/>
              <p:nvPr/>
            </p:nvSpPr>
            <p:spPr>
              <a:xfrm>
                <a:off x="2691766" y="3332897"/>
                <a:ext cx="7294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rgbClr val="0C77C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+</m:t>
                      </m:r>
                      <m:r>
                        <a:rPr lang="es-ES" sz="2000" b="0" i="1" smtClean="0">
                          <a:solidFill>
                            <a:srgbClr val="0C77C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1</m:t>
                      </m:r>
                      <m:r>
                        <a:rPr lang="es-ES" sz="2000" b="0" i="1" smtClean="0">
                          <a:solidFill>
                            <a:srgbClr val="0C77C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𝑥</m:t>
                      </m:r>
                    </m:oMath>
                  </m:oMathPara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89D5516-FB7E-4333-B486-2B52ECB27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766" y="3332897"/>
                <a:ext cx="72943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F18AEDE-9E9B-4C6E-9EB8-3DEFAD6B095A}"/>
                  </a:ext>
                </a:extLst>
              </p:cNvPr>
              <p:cNvSpPr txBox="1"/>
              <p:nvPr/>
            </p:nvSpPr>
            <p:spPr>
              <a:xfrm>
                <a:off x="4281546" y="3332897"/>
                <a:ext cx="8720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rgbClr val="0C77C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−</m:t>
                      </m:r>
                      <m:r>
                        <a:rPr lang="es-ES" sz="2000" b="0" i="1" smtClean="0">
                          <a:solidFill>
                            <a:srgbClr val="0C77C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10</m:t>
                      </m:r>
                      <m:r>
                        <a:rPr lang="es-ES" sz="2000" b="0" i="1" smtClean="0">
                          <a:solidFill>
                            <a:srgbClr val="0C77C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𝑥</m:t>
                      </m:r>
                    </m:oMath>
                  </m:oMathPara>
                </a14:m>
                <a:endParaRPr lang="es-ES" sz="2000" dirty="0">
                  <a:solidFill>
                    <a:schemeClr val="accent3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F18AEDE-9E9B-4C6E-9EB8-3DEFAD6B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46" y="3332897"/>
                <a:ext cx="87209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0AACD2B4-FE64-40E5-B73D-E27C22619BC3}"/>
                  </a:ext>
                </a:extLst>
              </p:cNvPr>
              <p:cNvSpPr txBox="1"/>
              <p:nvPr/>
            </p:nvSpPr>
            <p:spPr>
              <a:xfrm>
                <a:off x="3978390" y="3930421"/>
                <a:ext cx="656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=</m:t>
                      </m:r>
                      <m:r>
                        <a:rPr lang="es-E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0</m:t>
                      </m:r>
                    </m:oMath>
                  </m:oMathPara>
                </a14:m>
                <a:endParaRPr lang="es-ES" sz="2000" dirty="0">
                  <a:solidFill>
                    <a:srgbClr val="C00000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0AACD2B4-FE64-40E5-B73D-E27C22619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90" y="3930421"/>
                <a:ext cx="65665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968F36D-00A1-4868-B463-56B8552B4F02}"/>
                  </a:ext>
                </a:extLst>
              </p:cNvPr>
              <p:cNvSpPr txBox="1"/>
              <p:nvPr/>
            </p:nvSpPr>
            <p:spPr>
              <a:xfrm>
                <a:off x="4635045" y="3930421"/>
                <a:ext cx="1334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⇒</m:t>
                      </m:r>
                      <m:r>
                        <a:rPr lang="es-E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𝑥</m:t>
                      </m:r>
                      <m:r>
                        <a:rPr lang="es-E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=</m:t>
                      </m:r>
                      <m:r>
                        <a:rPr lang="es-E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roxima Nova"/>
                        </a:rPr>
                        <m:t>44</m:t>
                      </m:r>
                    </m:oMath>
                  </m:oMathPara>
                </a14:m>
                <a:endParaRPr lang="es-ES" sz="2000" dirty="0">
                  <a:solidFill>
                    <a:srgbClr val="C00000"/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968F36D-00A1-4868-B463-56B8552B4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45" y="3930421"/>
                <a:ext cx="133453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964E446E-9EBF-4592-93FA-272DBC9F61A3}"/>
              </a:ext>
            </a:extLst>
          </p:cNvPr>
          <p:cNvSpPr txBox="1"/>
          <p:nvPr/>
        </p:nvSpPr>
        <p:spPr>
          <a:xfrm>
            <a:off x="5305840" y="3425230"/>
            <a:ext cx="2981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solidFill>
                  <a:srgbClr val="BAA700"/>
                </a:solidFill>
                <a:latin typeface="Proxima Nova"/>
                <a:sym typeface="Proxima Nova"/>
              </a:rPr>
              <a:t>x</a:t>
            </a:r>
            <a:r>
              <a:rPr lang="es-ES" sz="1100" dirty="0">
                <a:solidFill>
                  <a:srgbClr val="BAA700"/>
                </a:solidFill>
                <a:latin typeface="Proxima Nova"/>
                <a:sym typeface="Proxima Nova"/>
              </a:rPr>
              <a:t> representa el número de incrementos de 1€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8DA299A-467E-418F-ACFD-A615BD8D3CB5}"/>
                  </a:ext>
                </a:extLst>
              </p:cNvPr>
              <p:cNvSpPr txBox="1"/>
              <p:nvPr/>
            </p:nvSpPr>
            <p:spPr>
              <a:xfrm>
                <a:off x="228600" y="4422863"/>
                <a:ext cx="6838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60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⇒ 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El precio que maximiza los beneficios será: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𝑃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12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+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1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×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44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𝟓𝟔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euros 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8DA299A-467E-418F-ACFD-A615BD8D3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2863"/>
                <a:ext cx="6838950" cy="338554"/>
              </a:xfrm>
              <a:prstGeom prst="rect">
                <a:avLst/>
              </a:prstGeom>
              <a:blipFill>
                <a:blip r:embed="rId8"/>
                <a:stretch>
                  <a:fillRect t="-3636" r="-178" b="-254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8B90A9E-7BCB-4857-9748-92706AA3205B}"/>
                  </a:ext>
                </a:extLst>
              </p:cNvPr>
              <p:cNvSpPr txBox="1"/>
              <p:nvPr/>
            </p:nvSpPr>
            <p:spPr>
              <a:xfrm>
                <a:off x="228600" y="4763193"/>
                <a:ext cx="6838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60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⇒ 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El beneficio esperado será: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𝐵</m:t>
                    </m:r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s-ES" sz="1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56</m:t>
                    </m:r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×</m:t>
                    </m:r>
                    <m:d>
                      <m:dPr>
                        <m:ctrlP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</m:ctrlPr>
                      </m:dPr>
                      <m:e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1000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−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10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×</m:t>
                        </m:r>
                        <m:r>
                          <a:rPr lang="es-ES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Proxima Nova"/>
                            <a:cs typeface="Proxima Nova"/>
                            <a:sym typeface="Proxima Nova"/>
                          </a:rPr>
                          <m:t>44</m:t>
                        </m:r>
                      </m:e>
                    </m:d>
                    <m:r>
                      <a:rPr lang="es-ES" sz="1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=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𝟑𝟏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.</m:t>
                    </m:r>
                    <m:r>
                      <a:rPr lang="es-ES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𝟑𝟔𝟎</m:t>
                    </m:r>
                  </m:oMath>
                </a14:m>
                <a:r>
                  <a:rPr lang="es-ES" sz="16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euros 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8B90A9E-7BCB-4857-9748-92706AA3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763193"/>
                <a:ext cx="6838950" cy="338554"/>
              </a:xfrm>
              <a:prstGeom prst="rect">
                <a:avLst/>
              </a:prstGeom>
              <a:blipFill>
                <a:blip r:embed="rId9"/>
                <a:stretch>
                  <a:fillRect t="-3571" r="-624" b="-232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29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24" grpId="0"/>
      <p:bldP spid="25" grpId="0"/>
      <p:bldP spid="27" grpId="0"/>
      <p:bldP spid="28" grpId="0"/>
      <p:bldP spid="31" grpId="0"/>
      <p:bldP spid="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Optimización: gradiente descendiente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80060" y="1152474"/>
            <a:ext cx="866394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ES" sz="1600" dirty="0"/>
              <a:t>El algoritmo del gradiente descendiente es muy utilizado en problemas de Machine </a:t>
            </a:r>
            <a:r>
              <a:rPr lang="es-ES" sz="1600" dirty="0" err="1"/>
              <a:t>Learning</a:t>
            </a:r>
            <a:r>
              <a:rPr lang="es-ES" sz="1600" dirty="0"/>
              <a:t>, cuando tenemos funciones multivariables</a:t>
            </a:r>
          </a:p>
          <a:p>
            <a:pPr marL="285750" indent="-285750"/>
            <a:endParaRPr lang="es-ES" sz="1600" dirty="0"/>
          </a:p>
          <a:p>
            <a:pPr marL="0" indent="0">
              <a:buNone/>
            </a:pPr>
            <a:r>
              <a:rPr lang="ar-AE" b="1" dirty="0"/>
              <a:t>						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32BE710C-7EB9-45F5-8942-4A5F781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4" y="2126725"/>
            <a:ext cx="441880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gradient descent">
            <a:extLst>
              <a:ext uri="{FF2B5EF4-FFF2-40B4-BE49-F238E27FC236}">
                <a16:creationId xmlns:a16="http://schemas.microsoft.com/office/drawing/2014/main" id="{36956520-8946-46D9-A79E-8365097E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055287"/>
            <a:ext cx="4286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6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 Cálculo</a:t>
            </a:r>
            <a:endParaRPr dirty="0"/>
          </a:p>
        </p:txBody>
      </p:sp>
      <p:sp>
        <p:nvSpPr>
          <p:cNvPr id="7" name="Google Shape;98;p19">
            <a:extLst>
              <a:ext uri="{FF2B5EF4-FFF2-40B4-BE49-F238E27FC236}">
                <a16:creationId xmlns:a16="http://schemas.microsoft.com/office/drawing/2014/main" id="{FC748572-0CB9-4C65-8E10-6B25DA839967}"/>
              </a:ext>
            </a:extLst>
          </p:cNvPr>
          <p:cNvSpPr txBox="1">
            <a:spLocks/>
          </p:cNvSpPr>
          <p:nvPr/>
        </p:nvSpPr>
        <p:spPr>
          <a:xfrm>
            <a:off x="464099" y="1304875"/>
            <a:ext cx="48178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Font typeface="Proxima Nova"/>
              <a:buNone/>
            </a:pPr>
            <a:r>
              <a:rPr lang="es-ES" sz="1800" dirty="0"/>
              <a:t>1. Funciones</a:t>
            </a:r>
          </a:p>
          <a:p>
            <a:pPr marL="0" indent="0">
              <a:buFont typeface="Proxima Nova"/>
              <a:buNone/>
            </a:pPr>
            <a:r>
              <a:rPr lang="es-ES" sz="1800" dirty="0"/>
              <a:t>2. Derivadas</a:t>
            </a:r>
          </a:p>
          <a:p>
            <a:pPr marL="0" indent="0">
              <a:buFont typeface="Proxima Nova"/>
              <a:buNone/>
            </a:pPr>
            <a:r>
              <a:rPr lang="es-ES" sz="1800" dirty="0"/>
              <a:t>3. Optimización</a:t>
            </a:r>
          </a:p>
          <a:p>
            <a:pPr marL="0" indent="0">
              <a:buFont typeface="Proxima Nova"/>
              <a:buNone/>
            </a:pPr>
            <a:endParaRPr lang="es-ES" dirty="0"/>
          </a:p>
          <a:p>
            <a:pPr marL="0" indent="0">
              <a:buFont typeface="Proxima Nova"/>
              <a:buNone/>
            </a:pPr>
            <a:endParaRPr lang="es-ES" dirty="0"/>
          </a:p>
          <a:p>
            <a:pPr marL="0" indent="0">
              <a:buFont typeface="Proxima Nova"/>
              <a:buNone/>
            </a:pPr>
            <a:endParaRPr lang="es-ES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61A26F2-8AAF-4EFB-9C06-50418DDDFE34}"/>
              </a:ext>
            </a:extLst>
          </p:cNvPr>
          <p:cNvSpPr/>
          <p:nvPr/>
        </p:nvSpPr>
        <p:spPr>
          <a:xfrm>
            <a:off x="5053990" y="303152"/>
            <a:ext cx="692727" cy="15932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E506F0E-C0C8-4D62-A2F4-16E39578BD4D}"/>
              </a:ext>
            </a:extLst>
          </p:cNvPr>
          <p:cNvSpPr/>
          <p:nvPr/>
        </p:nvSpPr>
        <p:spPr>
          <a:xfrm>
            <a:off x="6384802" y="303152"/>
            <a:ext cx="692727" cy="15932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9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12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842F9E3-9F66-462B-97E8-E1CB242A4D43}"/>
              </a:ext>
            </a:extLst>
          </p:cNvPr>
          <p:cNvCxnSpPr>
            <a:cxnSpLocks/>
          </p:cNvCxnSpPr>
          <p:nvPr/>
        </p:nvCxnSpPr>
        <p:spPr>
          <a:xfrm>
            <a:off x="5566607" y="663370"/>
            <a:ext cx="1054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0571135-AD49-42AF-A61E-16AD8F153457}"/>
              </a:ext>
            </a:extLst>
          </p:cNvPr>
          <p:cNvCxnSpPr>
            <a:cxnSpLocks/>
          </p:cNvCxnSpPr>
          <p:nvPr/>
        </p:nvCxnSpPr>
        <p:spPr>
          <a:xfrm>
            <a:off x="5566607" y="901720"/>
            <a:ext cx="1061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A25CECC-6932-4868-827A-AAF7CA85341D}"/>
              </a:ext>
            </a:extLst>
          </p:cNvPr>
          <p:cNvCxnSpPr>
            <a:cxnSpLocks/>
          </p:cNvCxnSpPr>
          <p:nvPr/>
        </p:nvCxnSpPr>
        <p:spPr>
          <a:xfrm>
            <a:off x="5583938" y="1127497"/>
            <a:ext cx="1037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EE2CAF0-8E78-445F-B2BA-C2E730A23572}"/>
              </a:ext>
            </a:extLst>
          </p:cNvPr>
          <p:cNvCxnSpPr>
            <a:cxnSpLocks/>
          </p:cNvCxnSpPr>
          <p:nvPr/>
        </p:nvCxnSpPr>
        <p:spPr>
          <a:xfrm>
            <a:off x="5583937" y="1323995"/>
            <a:ext cx="103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E415E4D-FEB8-4D3E-96EA-474DCD96DA4F}"/>
              </a:ext>
            </a:extLst>
          </p:cNvPr>
          <p:cNvCxnSpPr>
            <a:cxnSpLocks/>
          </p:cNvCxnSpPr>
          <p:nvPr/>
        </p:nvCxnSpPr>
        <p:spPr>
          <a:xfrm>
            <a:off x="5583937" y="1545667"/>
            <a:ext cx="1037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6A78B71-985F-40F7-A13E-DDE260233E7B}"/>
                  </a:ext>
                </a:extLst>
              </p:cNvPr>
              <p:cNvSpPr txBox="1"/>
              <p:nvPr/>
            </p:nvSpPr>
            <p:spPr>
              <a:xfrm>
                <a:off x="5121913" y="-10761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6A78B71-985F-40F7-A13E-DDE26023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913" y="-10761"/>
                <a:ext cx="5568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893A3518-8D39-43F0-9778-7ADC4F31EFDC}"/>
                  </a:ext>
                </a:extLst>
              </p:cNvPr>
              <p:cNvSpPr txBox="1"/>
              <p:nvPr/>
            </p:nvSpPr>
            <p:spPr>
              <a:xfrm>
                <a:off x="6452725" y="-41948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893A3518-8D39-43F0-9778-7ADC4F31E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725" y="-41948"/>
                <a:ext cx="556879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CED84C13-27C0-408B-80F2-DA9D2542689B}"/>
                  </a:ext>
                </a:extLst>
              </p:cNvPr>
              <p:cNvSpPr txBox="1"/>
              <p:nvPr/>
            </p:nvSpPr>
            <p:spPr>
              <a:xfrm>
                <a:off x="4821353" y="1949137"/>
                <a:ext cx="21300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s-ES" sz="1600" i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CED84C13-27C0-408B-80F2-DA9D2542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53" y="1949137"/>
                <a:ext cx="2130069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4" descr="http://1.bp.blogspot.com/-M86T7C74wXo/VRJ12rCeFcI/AAAAAAAAEg4/apymi1hn7_E/s1600/derivada.gif">
            <a:extLst>
              <a:ext uri="{FF2B5EF4-FFF2-40B4-BE49-F238E27FC236}">
                <a16:creationId xmlns:a16="http://schemas.microsoft.com/office/drawing/2014/main" id="{E587FBAE-EA72-4C21-BE78-140065A3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9" y="1798498"/>
            <a:ext cx="1846401" cy="18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310C2B4D-1ABB-4619-8F92-35F0DC2FFDC1}"/>
                  </a:ext>
                </a:extLst>
              </p:cNvPr>
              <p:cNvSpPr/>
              <p:nvPr/>
            </p:nvSpPr>
            <p:spPr>
              <a:xfrm>
                <a:off x="384637" y="2793233"/>
                <a:ext cx="1607043" cy="1106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6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∇</m:t>
                      </m:r>
                      <m:r>
                        <a:rPr lang="es-ES" sz="16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𝑓</m:t>
                      </m:r>
                      <m:d>
                        <m:dPr>
                          <m:ctrlP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𝑥</m:t>
                          </m:r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,</m:t>
                          </m:r>
                          <m: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  <m:t>𝑦</m:t>
                          </m:r>
                        </m:e>
                      </m:d>
                      <m:r>
                        <a:rPr lang="es-ES" sz="16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sym typeface="Proxima Nov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sym typeface="Proxima Nov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sym typeface="Proxima Nova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𝜕</m:t>
                                    </m:r>
                                    <m:r>
                                      <a:rPr lang="es-ES" sz="16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sym typeface="Proxima Nova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310C2B4D-1ABB-4619-8F92-35F0DC2FF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37" y="2793233"/>
                <a:ext cx="1607043" cy="1106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https://www.math.uic.edu/coursepages/math210/labpages/lab5/images/vectors-5.gif">
            <a:extLst>
              <a:ext uri="{FF2B5EF4-FFF2-40B4-BE49-F238E27FC236}">
                <a16:creationId xmlns:a16="http://schemas.microsoft.com/office/drawing/2014/main" id="{7129EE60-78D4-4CA6-A924-903DDCA7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64" y="3644899"/>
            <a:ext cx="1344237" cy="134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7FE862F-07B7-4612-B7CE-E60F5BD9A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422" y="2632840"/>
            <a:ext cx="1536322" cy="1036934"/>
          </a:xfrm>
          <a:prstGeom prst="rect">
            <a:avLst/>
          </a:prstGeom>
        </p:spPr>
      </p:pic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73F074A9-C60F-4325-BDD0-890B271E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79" y="2997274"/>
            <a:ext cx="2628243" cy="203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02CB81A-B265-406A-9C20-01762E082F76}"/>
                  </a:ext>
                </a:extLst>
              </p:cNvPr>
              <p:cNvSpPr txBox="1"/>
              <p:nvPr/>
            </p:nvSpPr>
            <p:spPr>
              <a:xfrm>
                <a:off x="4879535" y="2243711"/>
                <a:ext cx="21300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s-ES" sz="1600" i="1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02CB81A-B265-406A-9C20-01762E08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35" y="2243711"/>
                <a:ext cx="2130069" cy="400110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7" grpId="0"/>
      <p:bldP spid="28" grpId="0"/>
      <p:bldP spid="29" grpId="0"/>
      <p:bldP spid="1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365975" y="13459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¡Gracias!</a:t>
            </a:r>
            <a:endParaRPr sz="480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409225" y="22781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Contacto: </a:t>
            </a:r>
            <a:r>
              <a:rPr lang="es-ES" sz="1400" dirty="0"/>
              <a:t>Rafael Zambrano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 </a:t>
            </a:r>
            <a:endParaRPr sz="1400" dirty="0"/>
          </a:p>
        </p:txBody>
      </p:sp>
      <p:sp>
        <p:nvSpPr>
          <p:cNvPr id="143" name="Google Shape;143;p26"/>
          <p:cNvSpPr/>
          <p:nvPr/>
        </p:nvSpPr>
        <p:spPr>
          <a:xfrm rot="5400000">
            <a:off x="-2453700" y="2453700"/>
            <a:ext cx="5144100" cy="236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56497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rgbClr val="000000"/>
                </a:solidFill>
              </a:rPr>
              <a:t>Cálculo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rgbClr val="000000"/>
                </a:solidFill>
              </a:rPr>
              <a:t>	</a:t>
            </a:r>
            <a:r>
              <a:rPr lang="es-ES" sz="2800" dirty="0">
                <a:solidFill>
                  <a:srgbClr val="000000"/>
                </a:solidFill>
              </a:rPr>
              <a:t> 1. Funciones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-2453700" y="2453700"/>
            <a:ext cx="5144100" cy="236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33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Funciones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función es la relación que existe entre dos conjuntos de valores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3594194-5E48-44A6-9B17-8D5A1C00C1B8}"/>
              </a:ext>
            </a:extLst>
          </p:cNvPr>
          <p:cNvSpPr/>
          <p:nvPr/>
        </p:nvSpPr>
        <p:spPr>
          <a:xfrm>
            <a:off x="498923" y="2123486"/>
            <a:ext cx="692727" cy="15932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01E9EB7-0D49-48A9-9482-C597743F18F2}"/>
              </a:ext>
            </a:extLst>
          </p:cNvPr>
          <p:cNvSpPr/>
          <p:nvPr/>
        </p:nvSpPr>
        <p:spPr>
          <a:xfrm>
            <a:off x="1829735" y="2123486"/>
            <a:ext cx="692727" cy="15932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9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12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12451D9-0FF2-4F1B-AF3E-780452D08CBE}"/>
              </a:ext>
            </a:extLst>
          </p:cNvPr>
          <p:cNvCxnSpPr>
            <a:cxnSpLocks/>
          </p:cNvCxnSpPr>
          <p:nvPr/>
        </p:nvCxnSpPr>
        <p:spPr>
          <a:xfrm>
            <a:off x="1011540" y="2483704"/>
            <a:ext cx="1054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225A665-49B3-4D0E-BFED-7578A1319FB1}"/>
              </a:ext>
            </a:extLst>
          </p:cNvPr>
          <p:cNvCxnSpPr>
            <a:cxnSpLocks/>
          </p:cNvCxnSpPr>
          <p:nvPr/>
        </p:nvCxnSpPr>
        <p:spPr>
          <a:xfrm>
            <a:off x="1011540" y="2722054"/>
            <a:ext cx="1061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D2AF0C-61C7-4FA0-9071-6AC11D2294B4}"/>
              </a:ext>
            </a:extLst>
          </p:cNvPr>
          <p:cNvCxnSpPr>
            <a:cxnSpLocks/>
          </p:cNvCxnSpPr>
          <p:nvPr/>
        </p:nvCxnSpPr>
        <p:spPr>
          <a:xfrm>
            <a:off x="1028871" y="2947831"/>
            <a:ext cx="1037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2E9F7F6-A252-4DDC-A063-7DE53336A8EB}"/>
              </a:ext>
            </a:extLst>
          </p:cNvPr>
          <p:cNvCxnSpPr>
            <a:cxnSpLocks/>
          </p:cNvCxnSpPr>
          <p:nvPr/>
        </p:nvCxnSpPr>
        <p:spPr>
          <a:xfrm>
            <a:off x="1028870" y="3144329"/>
            <a:ext cx="103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247DD3-19BD-4FE1-9B46-87FB523499DB}"/>
              </a:ext>
            </a:extLst>
          </p:cNvPr>
          <p:cNvCxnSpPr>
            <a:cxnSpLocks/>
          </p:cNvCxnSpPr>
          <p:nvPr/>
        </p:nvCxnSpPr>
        <p:spPr>
          <a:xfrm>
            <a:off x="1028870" y="3366001"/>
            <a:ext cx="1037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0EE6AB4-5370-414F-A787-48628F40A582}"/>
                  </a:ext>
                </a:extLst>
              </p:cNvPr>
              <p:cNvSpPr txBox="1"/>
              <p:nvPr/>
            </p:nvSpPr>
            <p:spPr>
              <a:xfrm>
                <a:off x="566846" y="1809573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0EE6AB4-5370-414F-A787-48628F40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6" y="1809573"/>
                <a:ext cx="5568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AC7E28A-BEC1-4D1C-AD56-FF8D420F58E4}"/>
                  </a:ext>
                </a:extLst>
              </p:cNvPr>
              <p:cNvSpPr txBox="1"/>
              <p:nvPr/>
            </p:nvSpPr>
            <p:spPr>
              <a:xfrm>
                <a:off x="1897658" y="1778386"/>
                <a:ext cx="55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AC7E28A-BEC1-4D1C-AD56-FF8D420F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58" y="1778386"/>
                <a:ext cx="556879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919758E-0074-4A5B-B0EB-AE6A7DFD88DD}"/>
                  </a:ext>
                </a:extLst>
              </p:cNvPr>
              <p:cNvSpPr txBox="1"/>
              <p:nvPr/>
            </p:nvSpPr>
            <p:spPr>
              <a:xfrm>
                <a:off x="3386998" y="2279362"/>
                <a:ext cx="16771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919758E-0074-4A5B-B0EB-AE6A7DFD8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998" y="2279362"/>
                <a:ext cx="167716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30D3DE8-97FE-4B84-8637-4F284681BE69}"/>
                  </a:ext>
                </a:extLst>
              </p:cNvPr>
              <p:cNvSpPr txBox="1"/>
              <p:nvPr/>
            </p:nvSpPr>
            <p:spPr>
              <a:xfrm>
                <a:off x="3160547" y="2920122"/>
                <a:ext cx="21300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30D3DE8-97FE-4B84-8637-4F284681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547" y="2920122"/>
                <a:ext cx="213006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0C9FA397-96DB-431D-9825-F1BF0AE66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239" y="1938950"/>
            <a:ext cx="3430298" cy="1947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C6DD9FA-0459-49AD-976C-B78D6F1D7C9D}"/>
                  </a:ext>
                </a:extLst>
              </p:cNvPr>
              <p:cNvSpPr txBox="1"/>
              <p:nvPr/>
            </p:nvSpPr>
            <p:spPr>
              <a:xfrm>
                <a:off x="266286" y="3769471"/>
                <a:ext cx="21300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C6DD9FA-0459-49AD-976C-B78D6F1D7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86" y="3769471"/>
                <a:ext cx="213006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/>
      <p:bldP spid="18" grpId="0"/>
      <p:bldP spid="19" grpId="0"/>
      <p:bldP spid="20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0B90DF8-28B1-4D96-9BFA-4E2F4D1F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07" y="2206558"/>
            <a:ext cx="3154493" cy="2936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2C4F20B-7826-44E7-81B0-E577D5BE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34" y="1850977"/>
            <a:ext cx="4335072" cy="3188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s-ES" b="1" dirty="0"/>
                  <a:t>Constantes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s-E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					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5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D9555E9A-4FBB-4A24-BFCE-66222B27A164}"/>
                  </a:ext>
                </a:extLst>
              </p:cNvPr>
              <p:cNvSpPr/>
              <p:nvPr/>
            </p:nvSpPr>
            <p:spPr>
              <a:xfrm>
                <a:off x="5775834" y="1204646"/>
                <a:ext cx="305646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8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Las rectas paralelas al eje  </a:t>
                </a:r>
                <a:r>
                  <a:rPr lang="es-ES" sz="1800" i="1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y</a:t>
                </a:r>
                <a:r>
                  <a:rPr lang="es-ES" sz="18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 no son funciones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𝑥</m:t>
                      </m:r>
                      <m:r>
                        <a:rPr lang="es-ES" sz="18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s-ES" sz="18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Proxima Nova"/>
                          <a:cs typeface="Proxima Nova"/>
                          <a:sym typeface="Proxima Nova"/>
                        </a:rPr>
                        <m:t>3</m:t>
                      </m:r>
                    </m:oMath>
                  </m:oMathPara>
                </a14:m>
                <a:endParaRPr lang="es-ES" sz="1800" dirty="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D9555E9A-4FBB-4A24-BFCE-66222B27A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34" y="1204646"/>
                <a:ext cx="3056466" cy="923330"/>
              </a:xfrm>
              <a:prstGeom prst="rect">
                <a:avLst/>
              </a:prstGeom>
              <a:blipFill>
                <a:blip r:embed="rId6"/>
                <a:stretch>
                  <a:fillRect l="-1594" t="-397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s-ES" b="1" dirty="0"/>
                  <a:t>Lineal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s-ES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ES" b="1" dirty="0"/>
                  <a:t>						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</a:t>
                </a:r>
              </a:p>
              <a:p>
                <a:pPr marL="0" indent="0">
                  <a:buNone/>
                </a:pPr>
                <a:r>
                  <a:rPr lang="es-ES" dirty="0"/>
                  <a:t>				</a:t>
                </a:r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			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5C25BE-EE5A-4B03-B217-FCA77350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0" y="1981200"/>
            <a:ext cx="303993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23E0309-B5CB-4479-99F6-71AB54B05C01}"/>
                  </a:ext>
                </a:extLst>
              </p:cNvPr>
              <p:cNvSpPr/>
              <p:nvPr/>
            </p:nvSpPr>
            <p:spPr>
              <a:xfrm>
                <a:off x="3549508" y="2941987"/>
                <a:ext cx="241043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8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s-ES" sz="18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es la pendiente de la recta (inclinación), y </a:t>
                </a:r>
                <a14:m>
                  <m:oMath xmlns:m="http://schemas.openxmlformats.org/officeDocument/2006/math">
                    <m:r>
                      <a:rPr lang="es-E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sz="1800" dirty="0">
                    <a:solidFill>
                      <a:schemeClr val="accent3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es el punto donde corta en </a:t>
                </a:r>
                <a14:m>
                  <m:oMath xmlns:m="http://schemas.openxmlformats.org/officeDocument/2006/math">
                    <m:r>
                      <a:rPr lang="es-ES" sz="18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𝑥</m:t>
                    </m:r>
                    <m:r>
                      <a:rPr lang="es-ES" sz="18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=</m:t>
                    </m:r>
                    <m:r>
                      <a:rPr lang="es-ES" sz="18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0</m:t>
                    </m:r>
                  </m:oMath>
                </a14:m>
                <a:endParaRPr lang="es-ES" sz="1800" dirty="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23E0309-B5CB-4479-99F6-71AB54B05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508" y="2941987"/>
                <a:ext cx="2410432" cy="1200329"/>
              </a:xfrm>
              <a:prstGeom prst="rect">
                <a:avLst/>
              </a:prstGeom>
              <a:blipFill>
                <a:blip r:embed="rId5"/>
                <a:stretch>
                  <a:fillRect l="-2020" t="-3046" r="-2778" b="-71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5B45406F-6265-4894-81CE-E42E16B98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340" y="1906010"/>
            <a:ext cx="2872360" cy="3237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66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s-ES" b="1" dirty="0"/>
                  <a:t>Cuadráticas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s-ES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ES" b="1" dirty="0"/>
                  <a:t>				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		</a:t>
                </a:r>
              </a:p>
              <a:p>
                <a:pPr marL="0" indent="0">
                  <a:buNone/>
                </a:pPr>
                <a:r>
                  <a:rPr lang="es-ES" dirty="0"/>
                  <a:t>				</a:t>
                </a:r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			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055EE0C-B131-4B20-8339-DB633D9D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6" y="2324391"/>
            <a:ext cx="2550435" cy="258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38B3CC-ADBB-4316-874E-BD06E720F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447" y="2184446"/>
            <a:ext cx="2358709" cy="2724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862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s-ES" b="1" dirty="0"/>
                  <a:t>Logaritmo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b="1" dirty="0"/>
              </a:p>
              <a:p>
                <a:pPr marL="0" indent="0">
                  <a:buNone/>
                </a:pPr>
                <a:r>
                  <a:rPr lang="es-ES" b="1" dirty="0"/>
                  <a:t>				        </a:t>
                </a:r>
                <a:r>
                  <a:rPr lang="es-ES" dirty="0"/>
                  <a:t>	</a:t>
                </a:r>
              </a:p>
              <a:p>
                <a:pPr marL="0" indent="0">
                  <a:buNone/>
                </a:pPr>
                <a:r>
                  <a:rPr lang="es-ES" dirty="0"/>
                  <a:t>				</a:t>
                </a:r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			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CD6A18-4E2B-4393-AD7E-3FC14B2C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83" y="2187984"/>
            <a:ext cx="4142317" cy="28607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69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de funciones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s-ES" b="1" dirty="0"/>
                  <a:t>Exponencial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es-E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s-ES" b="1" dirty="0"/>
                  <a:t>				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s-ES" dirty="0"/>
                  <a:t>		</a:t>
                </a:r>
              </a:p>
              <a:p>
                <a:pPr marL="0" indent="0">
                  <a:buNone/>
                </a:pPr>
                <a:r>
                  <a:rPr lang="es-ES" dirty="0"/>
                  <a:t>				</a:t>
                </a:r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					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88658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/>
          <p:nvPr/>
        </p:nvSpPr>
        <p:spPr>
          <a:xfrm rot="5400000">
            <a:off x="-2462300" y="2462100"/>
            <a:ext cx="5048700" cy="124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F0D923-33B7-4408-BDAC-132D821CC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262" y="2036694"/>
            <a:ext cx="3405643" cy="2912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EDD40D6-59B3-42AE-8EE9-87FD6E355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3" y="2036693"/>
            <a:ext cx="3969395" cy="2912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039424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955</Words>
  <Application>Microsoft Office PowerPoint</Application>
  <PresentationFormat>Presentación en pantalla (16:9)</PresentationFormat>
  <Paragraphs>204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Arial</vt:lpstr>
      <vt:lpstr>Core Sans C 45 Regular</vt:lpstr>
      <vt:lpstr>Cambria Math</vt:lpstr>
      <vt:lpstr>Segoe UI</vt:lpstr>
      <vt:lpstr>Core Sans C 65 Bold</vt:lpstr>
      <vt:lpstr>Proxima Nova</vt:lpstr>
      <vt:lpstr>Calibri</vt:lpstr>
      <vt:lpstr>Spearmint</vt:lpstr>
      <vt:lpstr>Office Theme</vt:lpstr>
      <vt:lpstr>Presentación de PowerPoint</vt:lpstr>
      <vt:lpstr>Introducción</vt:lpstr>
      <vt:lpstr>Cálculo   1. Funciones</vt:lpstr>
      <vt:lpstr>Funciones</vt:lpstr>
      <vt:lpstr>Tipos de funciones</vt:lpstr>
      <vt:lpstr>Tipos de funciones</vt:lpstr>
      <vt:lpstr>Tipos de funciones</vt:lpstr>
      <vt:lpstr>Tipos de funciones</vt:lpstr>
      <vt:lpstr>Tipos de funciones</vt:lpstr>
      <vt:lpstr>Tipos de funciones</vt:lpstr>
      <vt:lpstr>Tipos de funciones</vt:lpstr>
      <vt:lpstr>Máximos y mínimos de una función</vt:lpstr>
      <vt:lpstr>Funciones de varias variables</vt:lpstr>
      <vt:lpstr>Cálculo   2. Derivadas</vt:lpstr>
      <vt:lpstr>Derivadas</vt:lpstr>
      <vt:lpstr>Derivadas de funciones de una variable</vt:lpstr>
      <vt:lpstr>Regla de la cadena: ejemplos</vt:lpstr>
      <vt:lpstr>Derivadas de funciones de varias variables</vt:lpstr>
      <vt:lpstr>Interpretación del gradiente</vt:lpstr>
      <vt:lpstr>Interpretación del gradiente</vt:lpstr>
      <vt:lpstr>Cálculo   3. Optimización </vt:lpstr>
      <vt:lpstr>Optimización</vt:lpstr>
      <vt:lpstr>Optimización: gradiente descendiente</vt:lpstr>
      <vt:lpstr>Conclusiones Cálculo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básicos de matemáticas y estadística</dc:title>
  <cp:lastModifiedBy>Rafael Zambrano Lopez</cp:lastModifiedBy>
  <cp:revision>123</cp:revision>
  <dcterms:modified xsi:type="dcterms:W3CDTF">2021-02-18T15:03:25Z</dcterms:modified>
</cp:coreProperties>
</file>